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5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1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an76/machinelearning?referrer=grok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web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web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web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web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eb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eran76/machinelearn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ran76/Tesla-GameStop-Final-Project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4633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&lt;Antonio Heredia Morante&gt;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&lt;16/12/2025&gt;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2891" y="681036"/>
            <a:ext cx="10822720" cy="3813471"/>
          </a:xfrm>
          <a:prstGeom prst="rect">
            <a:avLst/>
          </a:prstGeom>
        </p:spPr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</a:t>
            </a:r>
            <a:r>
              <a:rPr lang="es-ES" sz="1200" dirty="0"/>
              <a:t>Los datos recolectados (de API y web </a:t>
            </a:r>
            <a:r>
              <a:rPr lang="es-ES" sz="1200" dirty="0" err="1"/>
              <a:t>scraping</a:t>
            </a:r>
            <a:r>
              <a:rPr lang="es-ES" sz="1200" dirty="0"/>
              <a:t>) se procesaron mediante un pipeline de </a:t>
            </a:r>
            <a:r>
              <a:rPr lang="es-ES" sz="1200" b="1" dirty="0"/>
              <a:t>data </a:t>
            </a:r>
            <a:r>
              <a:rPr lang="es-ES" sz="1200" b="1" dirty="0" err="1"/>
              <a:t>wrangling</a:t>
            </a:r>
            <a:r>
              <a:rPr lang="es-ES" sz="1200" dirty="0"/>
              <a:t> en Python con Pandas para convertirlos en un </a:t>
            </a:r>
            <a:r>
              <a:rPr lang="es-ES" sz="1200" dirty="0" err="1"/>
              <a:t>dataset</a:t>
            </a:r>
            <a:r>
              <a:rPr lang="es-ES" sz="1200" dirty="0"/>
              <a:t> limpio y listo para análisis.</a:t>
            </a:r>
          </a:p>
          <a:p>
            <a:r>
              <a:rPr lang="es-ES" sz="1200" b="1" dirty="0"/>
              <a:t>Key </a:t>
            </a:r>
            <a:r>
              <a:rPr lang="es-ES" sz="1200" b="1" dirty="0" err="1"/>
              <a:t>phrases</a:t>
            </a:r>
            <a:r>
              <a:rPr lang="es-ES" sz="1200" b="1" dirty="0"/>
              <a:t> del proceso de Data </a:t>
            </a:r>
            <a:r>
              <a:rPr lang="es-ES" sz="1200" b="1" dirty="0" err="1"/>
              <a:t>Wrangling</a:t>
            </a:r>
            <a:r>
              <a:rPr lang="es-ES" sz="1200" b="1" dirty="0"/>
              <a:t>:</a:t>
            </a:r>
            <a:endParaRPr lang="es-ES" sz="1200" dirty="0"/>
          </a:p>
          <a:p>
            <a:r>
              <a:rPr lang="es-ES" sz="1200" dirty="0"/>
              <a:t>Cargar datos combinados en Pandas </a:t>
            </a:r>
            <a:r>
              <a:rPr lang="es-ES" sz="1200" dirty="0" err="1"/>
              <a:t>DataFrame</a:t>
            </a:r>
            <a:r>
              <a:rPr lang="es-ES" sz="1200" dirty="0"/>
              <a:t>.</a:t>
            </a:r>
          </a:p>
          <a:p>
            <a:r>
              <a:rPr lang="es-ES" sz="1200" dirty="0"/>
              <a:t>Inspeccionar estructura (df.info(), </a:t>
            </a:r>
            <a:r>
              <a:rPr lang="es-ES" sz="1200" dirty="0" err="1"/>
              <a:t>df.head</a:t>
            </a:r>
            <a:r>
              <a:rPr lang="es-ES" sz="1200" dirty="0"/>
              <a:t>(), </a:t>
            </a:r>
            <a:r>
              <a:rPr lang="es-ES" sz="1200" dirty="0" err="1"/>
              <a:t>df.describe</a:t>
            </a:r>
            <a:r>
              <a:rPr lang="es-ES" sz="1200" dirty="0"/>
              <a:t>()).</a:t>
            </a:r>
          </a:p>
          <a:p>
            <a:r>
              <a:rPr lang="es-ES" sz="1200" dirty="0"/>
              <a:t>Manejar valores faltantes (identificar con </a:t>
            </a:r>
            <a:r>
              <a:rPr lang="es-ES" sz="1200" dirty="0" err="1"/>
              <a:t>df.isnull</a:t>
            </a:r>
            <a:r>
              <a:rPr lang="es-ES" sz="1200" dirty="0"/>
              <a:t>().sum(), imputar o eliminar filas/columnas).</a:t>
            </a:r>
          </a:p>
          <a:p>
            <a:r>
              <a:rPr lang="es-ES" sz="1200" dirty="0"/>
              <a:t>Estandarizar formatos (fechas a </a:t>
            </a:r>
            <a:r>
              <a:rPr lang="es-ES" sz="1200" dirty="0" err="1"/>
              <a:t>datetime</a:t>
            </a:r>
            <a:r>
              <a:rPr lang="es-ES" sz="1200" dirty="0"/>
              <a:t>, texto a minúsculas).</a:t>
            </a:r>
          </a:p>
          <a:p>
            <a:r>
              <a:rPr lang="es-ES" sz="1200" dirty="0"/>
              <a:t>Extraer y crear nuevas </a:t>
            </a:r>
            <a:r>
              <a:rPr lang="es-ES" sz="1200" dirty="0" err="1"/>
              <a:t>features</a:t>
            </a:r>
            <a:r>
              <a:rPr lang="es-ES" sz="1200" dirty="0"/>
              <a:t> (</a:t>
            </a:r>
            <a:r>
              <a:rPr lang="es-ES" sz="1200" dirty="0" err="1"/>
              <a:t>Booster</a:t>
            </a:r>
            <a:r>
              <a:rPr lang="es-ES" sz="1200" dirty="0"/>
              <a:t> </a:t>
            </a:r>
            <a:r>
              <a:rPr lang="es-ES" sz="1200" dirty="0" err="1"/>
              <a:t>Version</a:t>
            </a:r>
            <a:r>
              <a:rPr lang="es-ES" sz="1200" dirty="0"/>
              <a:t> desde versión completa, simplificar </a:t>
            </a:r>
            <a:r>
              <a:rPr lang="es-ES" sz="1200" dirty="0" err="1"/>
              <a:t>Landing</a:t>
            </a:r>
            <a:r>
              <a:rPr lang="es-ES" sz="1200" dirty="0"/>
              <a:t> </a:t>
            </a:r>
            <a:r>
              <a:rPr lang="es-ES" sz="1200" dirty="0" err="1"/>
              <a:t>Outcome</a:t>
            </a:r>
            <a:r>
              <a:rPr lang="es-ES" sz="1200" dirty="0"/>
              <a:t>).</a:t>
            </a:r>
          </a:p>
          <a:p>
            <a:r>
              <a:rPr lang="es-ES" sz="1200" dirty="0"/>
              <a:t>Convertir </a:t>
            </a:r>
            <a:r>
              <a:rPr lang="es-ES" sz="1200" dirty="0" err="1"/>
              <a:t>outcome</a:t>
            </a:r>
            <a:r>
              <a:rPr lang="es-ES" sz="1200" dirty="0"/>
              <a:t> a variable binaria (</a:t>
            </a:r>
            <a:r>
              <a:rPr lang="es-ES" sz="1200" dirty="0" err="1"/>
              <a:t>Class</a:t>
            </a:r>
            <a:r>
              <a:rPr lang="es-ES" sz="1200" dirty="0"/>
              <a:t>: 1 = </a:t>
            </a:r>
            <a:r>
              <a:rPr lang="es-ES" sz="1200" dirty="0" err="1"/>
              <a:t>Success</a:t>
            </a:r>
            <a:r>
              <a:rPr lang="es-ES" sz="1200" dirty="0"/>
              <a:t>, 0 = </a:t>
            </a:r>
            <a:r>
              <a:rPr lang="es-ES" sz="1200" dirty="0" err="1"/>
              <a:t>Failure</a:t>
            </a:r>
            <a:r>
              <a:rPr lang="es-ES" sz="1200" dirty="0"/>
              <a:t>).</a:t>
            </a:r>
          </a:p>
          <a:p>
            <a:r>
              <a:rPr lang="es-ES" sz="1200" dirty="0"/>
              <a:t>Codificar variables categóricas con </a:t>
            </a:r>
            <a:r>
              <a:rPr lang="es-ES" sz="1200" dirty="0" err="1"/>
              <a:t>one-hot</a:t>
            </a:r>
            <a:r>
              <a:rPr lang="es-ES" sz="1200" dirty="0"/>
              <a:t> </a:t>
            </a:r>
            <a:r>
              <a:rPr lang="es-ES" sz="1200" dirty="0" err="1"/>
              <a:t>encoding</a:t>
            </a:r>
            <a:r>
              <a:rPr lang="es-ES" sz="1200" dirty="0"/>
              <a:t> (</a:t>
            </a:r>
            <a:r>
              <a:rPr lang="es-ES" sz="1200" dirty="0" err="1"/>
              <a:t>Launch</a:t>
            </a:r>
            <a:r>
              <a:rPr lang="es-ES" sz="1200" dirty="0"/>
              <a:t> Site, </a:t>
            </a:r>
            <a:r>
              <a:rPr lang="es-ES" sz="1200" dirty="0" err="1"/>
              <a:t>Orbit</a:t>
            </a:r>
            <a:r>
              <a:rPr lang="es-ES" sz="1200" dirty="0"/>
              <a:t>, </a:t>
            </a:r>
            <a:r>
              <a:rPr lang="es-ES" sz="1200" dirty="0" err="1"/>
              <a:t>Booster</a:t>
            </a:r>
            <a:r>
              <a:rPr lang="es-ES" sz="1200" dirty="0"/>
              <a:t> </a:t>
            </a:r>
            <a:r>
              <a:rPr lang="es-ES" sz="1200" dirty="0" err="1"/>
              <a:t>Version</a:t>
            </a:r>
            <a:r>
              <a:rPr lang="es-ES" sz="1200" dirty="0"/>
              <a:t>).</a:t>
            </a:r>
          </a:p>
          <a:p>
            <a:r>
              <a:rPr lang="es-ES" sz="1200" dirty="0"/>
              <a:t>Eliminar columnas irrelevantes o redundantes.</a:t>
            </a:r>
          </a:p>
          <a:p>
            <a:r>
              <a:rPr lang="es-ES" sz="1200" dirty="0"/>
              <a:t>Verificar consistencia y guardar </a:t>
            </a:r>
            <a:r>
              <a:rPr lang="es-ES" sz="1200" dirty="0" err="1"/>
              <a:t>dataset</a:t>
            </a:r>
            <a:r>
              <a:rPr lang="es-ES" sz="1200" dirty="0"/>
              <a:t> procesado (CSV o para notebooks siguientes).</a:t>
            </a:r>
          </a:p>
          <a:p>
            <a:r>
              <a:rPr lang="es-ES" sz="1200" dirty="0"/>
              <a:t>Este proceso aseguró datos de alta calidad, sin duplicados ni inconsistencias, facilitando EDA y modelado posterior.</a:t>
            </a:r>
          </a:p>
          <a:p>
            <a:r>
              <a:rPr lang="es-ES" sz="1200" b="1" dirty="0" err="1"/>
              <a:t>Flowcharts</a:t>
            </a:r>
            <a:r>
              <a:rPr lang="es-ES" sz="1200" b="1" dirty="0"/>
              <a:t> del proceso de Data </a:t>
            </a:r>
            <a:r>
              <a:rPr lang="es-ES" sz="1200" b="1" dirty="0" err="1"/>
              <a:t>Wrangling</a:t>
            </a:r>
            <a:r>
              <a:rPr lang="es-ES" sz="1200" b="1" dirty="0"/>
              <a:t>:</a:t>
            </a:r>
            <a:endParaRPr lang="es-ES" sz="1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13198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FC3874-02D0-D021-6DBE-9ECF285C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5186642"/>
            <a:ext cx="2299596" cy="13728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4D2B2E-12B3-D8F3-2B2F-6223EB7F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701" y="5186641"/>
            <a:ext cx="1830524" cy="13728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3C3F66-4A1B-3DB3-F7A5-4F487CD3B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251" y="5186642"/>
            <a:ext cx="2635616" cy="13728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4869DC-9D69-1EC7-25E7-9CEEE3D0E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772" y="5186642"/>
            <a:ext cx="2087810" cy="13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80294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r>
              <a:rPr lang="es-ES" sz="1600" dirty="0">
                <a:effectLst/>
              </a:rPr>
              <a:t>Durante el </a:t>
            </a:r>
            <a:r>
              <a:rPr lang="es-ES" sz="1600" dirty="0" err="1">
                <a:effectLst/>
              </a:rPr>
              <a:t>Exploratory</a:t>
            </a:r>
            <a:r>
              <a:rPr lang="es-ES" sz="1600" dirty="0">
                <a:effectLst/>
              </a:rPr>
              <a:t> Data </a:t>
            </a:r>
            <a:r>
              <a:rPr lang="es-ES" sz="1600" dirty="0" err="1">
                <a:effectLst/>
              </a:rPr>
              <a:t>Analysis</a:t>
            </a:r>
            <a:r>
              <a:rPr lang="es-ES" sz="1600" dirty="0">
                <a:effectLst/>
              </a:rPr>
              <a:t> (EDA) se generaron los siguientes gráficos utilizando las librerías </a:t>
            </a:r>
            <a:r>
              <a:rPr lang="es-ES" sz="1600" dirty="0" err="1">
                <a:effectLst/>
              </a:rPr>
              <a:t>Matplotlib</a:t>
            </a:r>
            <a:r>
              <a:rPr lang="es-ES" sz="1600" dirty="0">
                <a:effectLst/>
              </a:rPr>
              <a:t> y </a:t>
            </a:r>
            <a:r>
              <a:rPr lang="es-ES" sz="1600" dirty="0" err="1">
                <a:effectLst/>
              </a:rPr>
              <a:t>Seaborn</a:t>
            </a:r>
            <a:r>
              <a:rPr lang="es-ES" sz="1600" dirty="0">
                <a:effectLst/>
              </a:rPr>
              <a:t> para identificar patrones y relaciones clave en los datos de lanzamientos Falcon 9: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Scatter</a:t>
            </a:r>
            <a:r>
              <a:rPr lang="es-ES" sz="1600" b="1" dirty="0"/>
              <a:t> </a:t>
            </a:r>
            <a:r>
              <a:rPr lang="es-ES" sz="1600" b="1" dirty="0" err="1"/>
              <a:t>Plot</a:t>
            </a:r>
            <a:r>
              <a:rPr lang="es-ES" sz="1600" b="1" dirty="0"/>
              <a:t>: Flight </a:t>
            </a:r>
            <a:r>
              <a:rPr lang="es-ES" sz="1600" b="1" dirty="0" err="1"/>
              <a:t>Number</a:t>
            </a:r>
            <a:r>
              <a:rPr lang="es-ES" sz="1600" b="1" dirty="0"/>
              <a:t> vs. </a:t>
            </a:r>
            <a:r>
              <a:rPr lang="es-ES" sz="1600" b="1" dirty="0" err="1"/>
              <a:t>Launch</a:t>
            </a:r>
            <a:r>
              <a:rPr lang="es-ES" sz="1600" b="1" dirty="0"/>
              <a:t> Site</a:t>
            </a:r>
            <a:r>
              <a:rPr lang="es-ES" sz="1600" dirty="0"/>
              <a:t> Utilizado para visualizar cómo el éxito del aterrizaje mejora con números de vuelo más altos en cada sitio de lanzamiento, reflejando avances tecnológicos y mayor experiencia operativa.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Scatter</a:t>
            </a:r>
            <a:r>
              <a:rPr lang="es-ES" sz="1600" b="1" dirty="0"/>
              <a:t> </a:t>
            </a:r>
            <a:r>
              <a:rPr lang="es-ES" sz="1600" b="1" dirty="0" err="1"/>
              <a:t>Plot</a:t>
            </a:r>
            <a:r>
              <a:rPr lang="es-ES" sz="1600" b="1" dirty="0"/>
              <a:t>: </a:t>
            </a:r>
            <a:r>
              <a:rPr lang="es-ES" sz="1600" b="1" dirty="0" err="1"/>
              <a:t>Payload</a:t>
            </a:r>
            <a:r>
              <a:rPr lang="es-ES" sz="1600" b="1" dirty="0"/>
              <a:t> </a:t>
            </a:r>
            <a:r>
              <a:rPr lang="es-ES" sz="1600" b="1" dirty="0" err="1"/>
              <a:t>Mass</a:t>
            </a:r>
            <a:r>
              <a:rPr lang="es-ES" sz="1600" b="1" dirty="0"/>
              <a:t> vs. </a:t>
            </a:r>
            <a:r>
              <a:rPr lang="es-ES" sz="1600" b="1" dirty="0" err="1"/>
              <a:t>Launch</a:t>
            </a:r>
            <a:r>
              <a:rPr lang="es-ES" sz="1600" b="1" dirty="0"/>
              <a:t> Site</a:t>
            </a:r>
            <a:r>
              <a:rPr lang="es-ES" sz="1600" dirty="0"/>
              <a:t> Empleado para analizar la distribución de la masa de </a:t>
            </a:r>
            <a:r>
              <a:rPr lang="es-ES" sz="1600" dirty="0" err="1"/>
              <a:t>payload</a:t>
            </a:r>
            <a:r>
              <a:rPr lang="es-ES" sz="1600" dirty="0"/>
              <a:t> por sitio de lanzamiento y su relación con el resultado del aterrizaje.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Bar Chart: </a:t>
            </a:r>
            <a:r>
              <a:rPr lang="es-ES" sz="1600" b="1" dirty="0" err="1"/>
              <a:t>Success</a:t>
            </a:r>
            <a:r>
              <a:rPr lang="es-ES" sz="1600" b="1" dirty="0"/>
              <a:t> </a:t>
            </a:r>
            <a:r>
              <a:rPr lang="es-ES" sz="1600" b="1" dirty="0" err="1"/>
              <a:t>Rate</a:t>
            </a:r>
            <a:r>
              <a:rPr lang="es-ES" sz="1600" b="1" dirty="0"/>
              <a:t> </a:t>
            </a:r>
            <a:r>
              <a:rPr lang="es-ES" sz="1600" b="1" dirty="0" err="1"/>
              <a:t>by</a:t>
            </a:r>
            <a:r>
              <a:rPr lang="es-ES" sz="1600" b="1" dirty="0"/>
              <a:t> </a:t>
            </a:r>
            <a:r>
              <a:rPr lang="es-ES" sz="1600" b="1" dirty="0" err="1"/>
              <a:t>Orbit</a:t>
            </a:r>
            <a:r>
              <a:rPr lang="es-ES" sz="1600" b="1" dirty="0"/>
              <a:t> </a:t>
            </a:r>
            <a:r>
              <a:rPr lang="es-ES" sz="1600" b="1" dirty="0" err="1"/>
              <a:t>Type</a:t>
            </a:r>
            <a:r>
              <a:rPr lang="es-ES" sz="1600" dirty="0"/>
              <a:t> Creado para comparar las tasas de éxito según el tipo de órbita, identificando cuáles órbitas presentan mayor confiabilidad.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Scatter</a:t>
            </a:r>
            <a:r>
              <a:rPr lang="es-ES" sz="1600" b="1" dirty="0"/>
              <a:t> </a:t>
            </a:r>
            <a:r>
              <a:rPr lang="es-ES" sz="1600" b="1" dirty="0" err="1"/>
              <a:t>Plot</a:t>
            </a:r>
            <a:r>
              <a:rPr lang="es-ES" sz="1600" b="1" dirty="0"/>
              <a:t>: Flight </a:t>
            </a:r>
            <a:r>
              <a:rPr lang="es-ES" sz="1600" b="1" dirty="0" err="1"/>
              <a:t>Number</a:t>
            </a:r>
            <a:r>
              <a:rPr lang="es-ES" sz="1600" b="1" dirty="0"/>
              <a:t> vs. </a:t>
            </a:r>
            <a:r>
              <a:rPr lang="es-ES" sz="1600" b="1" dirty="0" err="1"/>
              <a:t>Orbit</a:t>
            </a:r>
            <a:r>
              <a:rPr lang="es-ES" sz="1600" b="1" dirty="0"/>
              <a:t> </a:t>
            </a:r>
            <a:r>
              <a:rPr lang="es-ES" sz="1600" b="1" dirty="0" err="1"/>
              <a:t>Type</a:t>
            </a:r>
            <a:r>
              <a:rPr lang="es-ES" sz="1600" dirty="0"/>
              <a:t> Usado para observar la evolución de los tipos de órbita a lo largo del tiempo y su distribución.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Scatter</a:t>
            </a:r>
            <a:r>
              <a:rPr lang="es-ES" sz="1600" b="1" dirty="0"/>
              <a:t> </a:t>
            </a:r>
            <a:r>
              <a:rPr lang="es-ES" sz="1600" b="1" dirty="0" err="1"/>
              <a:t>Plot</a:t>
            </a:r>
            <a:r>
              <a:rPr lang="es-ES" sz="1600" b="1" dirty="0"/>
              <a:t>: </a:t>
            </a:r>
            <a:r>
              <a:rPr lang="es-ES" sz="1600" b="1" dirty="0" err="1"/>
              <a:t>Payload</a:t>
            </a:r>
            <a:r>
              <a:rPr lang="es-ES" sz="1600" b="1" dirty="0"/>
              <a:t> </a:t>
            </a:r>
            <a:r>
              <a:rPr lang="es-ES" sz="1600" b="1" dirty="0" err="1"/>
              <a:t>Mass</a:t>
            </a:r>
            <a:r>
              <a:rPr lang="es-ES" sz="1600" b="1" dirty="0"/>
              <a:t> vs. </a:t>
            </a:r>
            <a:r>
              <a:rPr lang="es-ES" sz="1600" b="1" dirty="0" err="1"/>
              <a:t>Orbit</a:t>
            </a:r>
            <a:r>
              <a:rPr lang="es-ES" sz="1600" b="1" dirty="0"/>
              <a:t> </a:t>
            </a:r>
            <a:r>
              <a:rPr lang="es-ES" sz="1600" b="1" dirty="0" err="1"/>
              <a:t>Type</a:t>
            </a:r>
            <a:r>
              <a:rPr lang="es-ES" sz="1600" dirty="0"/>
              <a:t> Generado para explorar si cargas más pesadas afectan el éxito del aterrizaje en diferentes tipos de órbita.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Line Chart: </a:t>
            </a:r>
            <a:r>
              <a:rPr lang="es-ES" sz="1600" b="1" dirty="0" err="1"/>
              <a:t>Launch</a:t>
            </a:r>
            <a:r>
              <a:rPr lang="es-ES" sz="1600" b="1" dirty="0"/>
              <a:t> </a:t>
            </a:r>
            <a:r>
              <a:rPr lang="es-ES" sz="1600" b="1" dirty="0" err="1"/>
              <a:t>Success</a:t>
            </a:r>
            <a:r>
              <a:rPr lang="es-ES" sz="1600" b="1" dirty="0"/>
              <a:t> </a:t>
            </a:r>
            <a:r>
              <a:rPr lang="es-ES" sz="1600" b="1" dirty="0" err="1"/>
              <a:t>Yearly</a:t>
            </a:r>
            <a:r>
              <a:rPr lang="es-ES" sz="1600" b="1" dirty="0"/>
              <a:t> </a:t>
            </a:r>
            <a:r>
              <a:rPr lang="es-ES" sz="1600" b="1" dirty="0" err="1"/>
              <a:t>Trend</a:t>
            </a:r>
            <a:r>
              <a:rPr lang="es-ES" sz="1600" dirty="0"/>
              <a:t> Implementado para mostrar la tendencia anual de la tasa de éxito en los aterrizajes, destacando la mejora significativa desde 2015 gracias a la reutilización de </a:t>
            </a:r>
            <a:r>
              <a:rPr lang="es-ES" sz="1600" dirty="0" err="1"/>
              <a:t>boosters</a:t>
            </a:r>
            <a:r>
              <a:rPr lang="es-ES" sz="1600" dirty="0"/>
              <a:t>.</a:t>
            </a:r>
          </a:p>
          <a:p>
            <a:pPr>
              <a:buNone/>
            </a:pPr>
            <a:r>
              <a:rPr lang="es-ES" sz="1600" dirty="0">
                <a:effectLst/>
              </a:rPr>
              <a:t>Estos gráficos permitieron descubrir correlaciones importantes entre variables como sitio de lanzamiento, masa de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, tipo de órbita y éxito del aterrizaje de la primera etapa.</a:t>
            </a:r>
          </a:p>
          <a:p>
            <a:pPr>
              <a:buNone/>
            </a:pPr>
            <a:r>
              <a:rPr lang="es-ES" sz="1600" b="1" dirty="0">
                <a:effectLst/>
              </a:rPr>
              <a:t>GitHub URL (referencia externa para peer </a:t>
            </a:r>
            <a:r>
              <a:rPr lang="es-ES" sz="1600" b="1" dirty="0" err="1">
                <a:effectLst/>
              </a:rPr>
              <a:t>review</a:t>
            </a:r>
            <a:r>
              <a:rPr lang="es-ES" sz="1600" b="1" dirty="0">
                <a:effectLst/>
              </a:rPr>
              <a:t>):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dirty="0">
                <a:effectLst/>
              </a:rPr>
              <a:t>Notebook completado de EDA con Data </a:t>
            </a:r>
            <a:r>
              <a:rPr lang="es-ES" sz="1600" dirty="0" err="1">
                <a:effectLst/>
              </a:rPr>
              <a:t>Visualization</a:t>
            </a:r>
            <a:r>
              <a:rPr lang="es-ES" sz="1600" dirty="0">
                <a:effectLst/>
              </a:rPr>
              <a:t> (código ejecutado, gráficos generados y resultados visibles): </a:t>
            </a:r>
            <a:r>
              <a:rPr lang="es-ES" sz="1600" dirty="0">
                <a:effectLst/>
                <a:hlinkClick r:id="rId3"/>
              </a:rPr>
              <a:t>https://github.com/Heran76/machinelearning</a:t>
            </a:r>
            <a:endParaRPr lang="es-ES" sz="1600" dirty="0">
              <a:effectLst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0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4325" y="817535"/>
            <a:ext cx="10953647" cy="224028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s-ES" sz="2400" dirty="0"/>
              <a:t>Este gráfico de dispersión muestra el número de vuelo (Flight </a:t>
            </a:r>
            <a:r>
              <a:rPr lang="es-ES" sz="2400" dirty="0" err="1"/>
              <a:t>Number</a:t>
            </a:r>
            <a:r>
              <a:rPr lang="es-ES" sz="2400" dirty="0"/>
              <a:t>) en el eje X y los sitios de lanzamiento (</a:t>
            </a:r>
            <a:r>
              <a:rPr lang="es-ES" sz="2400" dirty="0" err="1"/>
              <a:t>Launch</a:t>
            </a:r>
            <a:r>
              <a:rPr lang="es-ES" sz="2400" dirty="0"/>
              <a:t> Site) en el eje Y. Los puntos están coloreados según el resultado del aterrizaje de la primera etapa (verde = éxito, rojo = fracaso).</a:t>
            </a:r>
          </a:p>
          <a:p>
            <a:r>
              <a:rPr lang="es-ES" sz="2400" b="1" dirty="0"/>
              <a:t>Explicaciones y observaciones clave:</a:t>
            </a:r>
            <a:endParaRPr lang="es-ES" sz="2400" dirty="0"/>
          </a:p>
          <a:p>
            <a:r>
              <a:rPr lang="es-ES" sz="2400" dirty="0"/>
              <a:t>A medida que aumenta el número de vuelo (experiencia acumulada), la proporción de aterrizajes exitosos (puntos verdes) crece significativamente, especialmente después del vuelo ~20-30.</a:t>
            </a:r>
          </a:p>
          <a:p>
            <a:r>
              <a:rPr lang="es-ES" sz="2400" dirty="0"/>
              <a:t>El sitio CCAFS SLC-40 tiene la mayoría de los lanzamientos tempranos con más fallos iniciales.</a:t>
            </a:r>
          </a:p>
          <a:p>
            <a:r>
              <a:rPr lang="es-ES" sz="2400" dirty="0"/>
              <a:t>KSC LC-39A y VAFB SLC-4E muestran tasas de éxito más altas en vuelos recientes.</a:t>
            </a:r>
          </a:p>
          <a:p>
            <a:r>
              <a:rPr lang="es-ES" sz="2400" dirty="0"/>
              <a:t>Esto indica mejoras tecnológicas y operativas en la reutilización de </a:t>
            </a:r>
            <a:r>
              <a:rPr lang="es-ES" sz="2400" dirty="0" err="1"/>
              <a:t>boosters</a:t>
            </a:r>
            <a:r>
              <a:rPr lang="es-ES" sz="2400" dirty="0"/>
              <a:t> a lo largo del tiempo.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F54E39-8472-C018-ED93-AAD4BA62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5" y="3027452"/>
            <a:ext cx="3359623" cy="17274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1BC508-7A8B-4391-D301-E79832C1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94" y="3027452"/>
            <a:ext cx="3359623" cy="17274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EC7033-0A4A-40EF-5F5F-96EE9452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5" y="4825295"/>
            <a:ext cx="3359623" cy="172742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879C95E-B4C6-C53C-19CE-A63A16ABC80E}"/>
              </a:ext>
            </a:extLst>
          </p:cNvPr>
          <p:cNvSpPr txBox="1"/>
          <p:nvPr/>
        </p:nvSpPr>
        <p:spPr>
          <a:xfrm>
            <a:off x="4726983" y="4754880"/>
            <a:ext cx="6425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scatter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revela que las tasas de éxito en aterrizajes aumentan drásticamente con números de</a:t>
            </a:r>
          </a:p>
          <a:p>
            <a:r>
              <a:rPr lang="es-ES" dirty="0"/>
              <a:t> vuelo más altos, demostrando el aprendizaje y mejoras en la tecnología de SpaceX. Los sitios como</a:t>
            </a:r>
          </a:p>
          <a:p>
            <a:r>
              <a:rPr lang="es-ES" dirty="0"/>
              <a:t> KSC LC-39A muestran mejor rendimiento en lanzamientos recientes.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961566"/>
            <a:ext cx="10251775" cy="260021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ES" sz="1600" b="1" dirty="0" err="1">
                <a:effectLst/>
              </a:rPr>
              <a:t>Scatter</a:t>
            </a:r>
            <a:r>
              <a:rPr lang="es-ES" sz="1600" b="1" dirty="0">
                <a:effectLst/>
              </a:rPr>
              <a:t> </a:t>
            </a:r>
            <a:r>
              <a:rPr lang="es-ES" sz="1600" b="1" dirty="0" err="1">
                <a:effectLst/>
              </a:rPr>
              <a:t>Plot</a:t>
            </a:r>
            <a:r>
              <a:rPr lang="es-ES" sz="1600" b="1" dirty="0">
                <a:effectLst/>
              </a:rPr>
              <a:t>: </a:t>
            </a:r>
            <a:r>
              <a:rPr lang="es-ES" sz="1600" b="1" dirty="0" err="1">
                <a:effectLst/>
              </a:rPr>
              <a:t>Payload</a:t>
            </a:r>
            <a:r>
              <a:rPr lang="es-ES" sz="1600" b="1" dirty="0">
                <a:effectLst/>
              </a:rPr>
              <a:t> </a:t>
            </a:r>
            <a:r>
              <a:rPr lang="es-ES" sz="1600" b="1" dirty="0" err="1">
                <a:effectLst/>
              </a:rPr>
              <a:t>Mass</a:t>
            </a:r>
            <a:r>
              <a:rPr lang="es-ES" sz="1600" b="1" dirty="0">
                <a:effectLst/>
              </a:rPr>
              <a:t> vs. </a:t>
            </a:r>
            <a:r>
              <a:rPr lang="es-ES" sz="1600" b="1" dirty="0" err="1">
                <a:effectLst/>
              </a:rPr>
              <a:t>Launch</a:t>
            </a:r>
            <a:r>
              <a:rPr lang="es-ES" sz="1600" b="1" dirty="0">
                <a:effectLst/>
              </a:rPr>
              <a:t> Site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dirty="0">
                <a:effectLst/>
              </a:rPr>
              <a:t>Este gráfico de dispersión muestra la </a:t>
            </a:r>
            <a:r>
              <a:rPr lang="es-ES" sz="1600" b="1" dirty="0">
                <a:effectLst/>
              </a:rPr>
              <a:t>masa del </a:t>
            </a:r>
            <a:r>
              <a:rPr lang="es-ES" sz="1600" b="1" dirty="0" err="1">
                <a:effectLst/>
              </a:rPr>
              <a:t>payload</a:t>
            </a:r>
            <a:r>
              <a:rPr lang="es-ES" sz="1600" dirty="0">
                <a:effectLst/>
              </a:rPr>
              <a:t> (en kg) en el eje Y </a:t>
            </a:r>
            <a:r>
              <a:rPr lang="es-ES" sz="1600" dirty="0" err="1">
                <a:effectLst/>
              </a:rPr>
              <a:t>y</a:t>
            </a:r>
            <a:r>
              <a:rPr lang="es-ES" sz="1600" dirty="0">
                <a:effectLst/>
              </a:rPr>
              <a:t> los </a:t>
            </a:r>
            <a:r>
              <a:rPr lang="es-ES" sz="1600" b="1" dirty="0">
                <a:effectLst/>
              </a:rPr>
              <a:t>sitios de lanzamiento</a:t>
            </a:r>
            <a:r>
              <a:rPr lang="es-ES" sz="1600" dirty="0">
                <a:effectLst/>
              </a:rPr>
              <a:t> en el eje X. Los puntos están coloreados según el resultado del aterrizaje (generalmente verde = éxito, rojo = fracaso).</a:t>
            </a:r>
          </a:p>
          <a:p>
            <a:pPr>
              <a:buNone/>
            </a:pPr>
            <a:r>
              <a:rPr lang="es-ES" sz="1600" b="1" dirty="0">
                <a:effectLst/>
              </a:rPr>
              <a:t>Explicaciones y observaciones clave:</a:t>
            </a:r>
            <a:endParaRPr lang="es-ES" sz="16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El sitio </a:t>
            </a:r>
            <a:r>
              <a:rPr lang="es-ES" sz="1600" b="1" dirty="0"/>
              <a:t>KSC LC-39A</a:t>
            </a:r>
            <a:r>
              <a:rPr lang="es-ES" sz="1600" dirty="0"/>
              <a:t> maneja los </a:t>
            </a:r>
            <a:r>
              <a:rPr lang="es-ES" sz="1600" dirty="0" err="1"/>
              <a:t>payloads</a:t>
            </a:r>
            <a:r>
              <a:rPr lang="es-ES" sz="1600" dirty="0"/>
              <a:t> más pesados (hasta ~15,000 kg) y muestra una alta tasa de éxito en cargas altas.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CCAFS SLC-40</a:t>
            </a:r>
            <a:r>
              <a:rPr lang="es-ES" sz="1600" dirty="0"/>
              <a:t> tiene una amplia distribución de </a:t>
            </a:r>
            <a:r>
              <a:rPr lang="es-ES" sz="1600" dirty="0" err="1"/>
              <a:t>payloads</a:t>
            </a:r>
            <a:r>
              <a:rPr lang="es-ES" sz="1600" dirty="0"/>
              <a:t>, pero con más variabilidad en resultados para cargas medias.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VAFB SLC-4E</a:t>
            </a:r>
            <a:r>
              <a:rPr lang="es-ES" sz="1600" dirty="0"/>
              <a:t> se usa principalmente para </a:t>
            </a:r>
            <a:r>
              <a:rPr lang="es-ES" sz="1600" dirty="0" err="1"/>
              <a:t>payloads</a:t>
            </a:r>
            <a:r>
              <a:rPr lang="es-ES" sz="1600" dirty="0"/>
              <a:t> más ligeros (polar </a:t>
            </a:r>
            <a:r>
              <a:rPr lang="es-ES" sz="1600" dirty="0" err="1"/>
              <a:t>orbits</a:t>
            </a:r>
            <a:r>
              <a:rPr lang="es-ES" sz="1600" dirty="0"/>
              <a:t>), con éxito consistente.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En general, </a:t>
            </a:r>
            <a:r>
              <a:rPr lang="es-ES" sz="1600" dirty="0" err="1"/>
              <a:t>payloads</a:t>
            </a:r>
            <a:r>
              <a:rPr lang="es-ES" sz="1600" dirty="0"/>
              <a:t> más pesados tienden a tener mayor riesgo de fallo en aterrizaje, pero SpaceX ha mejorado el manejo de cargas altas en sitios modernos como KSC.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1800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F37CC2-C6AB-C3ED-A435-0E169983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49" y="3818033"/>
            <a:ext cx="6664992" cy="30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3065"/>
            <a:ext cx="10977704" cy="21865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200" b="1" dirty="0">
                <a:effectLst/>
              </a:rPr>
              <a:t>Bar Chart: </a:t>
            </a:r>
            <a:r>
              <a:rPr lang="es-ES" sz="1200" b="1" dirty="0" err="1">
                <a:effectLst/>
              </a:rPr>
              <a:t>Success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Rate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of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Each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Orbit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Type</a:t>
            </a:r>
            <a:endParaRPr lang="es-ES" sz="1200" dirty="0">
              <a:effectLst/>
            </a:endParaRPr>
          </a:p>
          <a:p>
            <a:pPr>
              <a:buNone/>
            </a:pPr>
            <a:r>
              <a:rPr lang="es-ES" sz="1200" dirty="0">
                <a:effectLst/>
              </a:rPr>
              <a:t>Este gráfico de barras muestra la </a:t>
            </a:r>
            <a:r>
              <a:rPr lang="es-ES" sz="1200" b="1" dirty="0">
                <a:effectLst/>
              </a:rPr>
              <a:t>tasa de éxito del aterrizaje</a:t>
            </a:r>
            <a:r>
              <a:rPr lang="es-ES" sz="1200" dirty="0">
                <a:effectLst/>
              </a:rPr>
              <a:t> (en porcentaje) para cada tipo de órbita (</a:t>
            </a:r>
            <a:r>
              <a:rPr lang="es-ES" sz="1200" dirty="0" err="1">
                <a:effectLst/>
              </a:rPr>
              <a:t>Orbit</a:t>
            </a:r>
            <a:r>
              <a:rPr lang="es-ES" sz="1200" dirty="0">
                <a:effectLst/>
              </a:rPr>
              <a:t> </a:t>
            </a:r>
            <a:r>
              <a:rPr lang="es-ES" sz="1200" dirty="0" err="1">
                <a:effectLst/>
              </a:rPr>
              <a:t>Type</a:t>
            </a:r>
            <a:r>
              <a:rPr lang="es-ES" sz="1200" dirty="0">
                <a:effectLst/>
              </a:rPr>
              <a:t>) en los lanzamientos Falcon 9.</a:t>
            </a:r>
          </a:p>
          <a:p>
            <a:pPr>
              <a:buNone/>
            </a:pPr>
            <a:r>
              <a:rPr lang="es-ES" sz="1200" b="1" dirty="0">
                <a:effectLst/>
              </a:rPr>
              <a:t>Explicaciones y observaciones clave:</a:t>
            </a:r>
            <a:endParaRPr lang="es-ES" sz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Las órbitas </a:t>
            </a:r>
            <a:r>
              <a:rPr lang="es-ES" sz="1200" b="1" dirty="0"/>
              <a:t>LEO</a:t>
            </a:r>
            <a:r>
              <a:rPr lang="es-ES" sz="1200" dirty="0"/>
              <a:t> (Low </a:t>
            </a:r>
            <a:r>
              <a:rPr lang="es-ES" sz="1200" dirty="0" err="1"/>
              <a:t>Earth</a:t>
            </a:r>
            <a:r>
              <a:rPr lang="es-ES" sz="1200" dirty="0"/>
              <a:t> </a:t>
            </a:r>
            <a:r>
              <a:rPr lang="es-ES" sz="1200" dirty="0" err="1"/>
              <a:t>Orbit</a:t>
            </a:r>
            <a:r>
              <a:rPr lang="es-ES" sz="1200" dirty="0"/>
              <a:t>) y </a:t>
            </a:r>
            <a:r>
              <a:rPr lang="es-ES" sz="1200" b="1" dirty="0"/>
              <a:t>ISS</a:t>
            </a:r>
            <a:r>
              <a:rPr lang="es-ES" sz="1200" dirty="0"/>
              <a:t> tienen las tasas de éxito más altas (cercanas al 100%), ya que son las más comunes y optimizadas.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Órbitas como </a:t>
            </a:r>
            <a:r>
              <a:rPr lang="es-ES" sz="1200" b="1" dirty="0"/>
              <a:t>GTO</a:t>
            </a:r>
            <a:r>
              <a:rPr lang="es-ES" sz="1200" dirty="0"/>
              <a:t> (</a:t>
            </a:r>
            <a:r>
              <a:rPr lang="es-ES" sz="1200" dirty="0" err="1"/>
              <a:t>Geostationary</a:t>
            </a:r>
            <a:r>
              <a:rPr lang="es-ES" sz="1200" dirty="0"/>
              <a:t> Transfer </a:t>
            </a:r>
            <a:r>
              <a:rPr lang="es-ES" sz="1200" dirty="0" err="1"/>
              <a:t>Orbit</a:t>
            </a:r>
            <a:r>
              <a:rPr lang="es-ES" sz="1200" dirty="0"/>
              <a:t>) y </a:t>
            </a:r>
            <a:r>
              <a:rPr lang="es-ES" sz="1200" b="1" dirty="0"/>
              <a:t>GEO</a:t>
            </a:r>
            <a:r>
              <a:rPr lang="es-ES" sz="1200" dirty="0"/>
              <a:t> presentan tasas más bajas debido a mayores requisitos energéticos y </a:t>
            </a:r>
            <a:r>
              <a:rPr lang="es-ES" sz="1200" dirty="0" err="1"/>
              <a:t>payloads</a:t>
            </a:r>
            <a:r>
              <a:rPr lang="es-ES" sz="1200" dirty="0"/>
              <a:t> pesados.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Órbitas especiales como </a:t>
            </a:r>
            <a:r>
              <a:rPr lang="es-ES" sz="1200" b="1" dirty="0"/>
              <a:t>ES-L1</a:t>
            </a:r>
            <a:r>
              <a:rPr lang="es-ES" sz="1200" dirty="0"/>
              <a:t>, </a:t>
            </a:r>
            <a:r>
              <a:rPr lang="es-ES" sz="1200" b="1" dirty="0"/>
              <a:t>HEO</a:t>
            </a:r>
            <a:r>
              <a:rPr lang="es-ES" sz="1200" dirty="0"/>
              <a:t> o </a:t>
            </a:r>
            <a:r>
              <a:rPr lang="es-ES" sz="1200" b="1" dirty="0"/>
              <a:t>SO</a:t>
            </a:r>
            <a:r>
              <a:rPr lang="es-ES" sz="1200" dirty="0"/>
              <a:t> tienen tasas variables (algunas 0% o 100% por pocos lanzamientos).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En general, órbitas de baja energía (LEO, ISS, VLEO) son más confiables para aterrizajes exitosos.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64534E-9173-F1DB-2DC6-16E62AD9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19593"/>
            <a:ext cx="3710549" cy="29815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EE1744-5BC8-7092-DB29-992451C7390E}"/>
              </a:ext>
            </a:extLst>
          </p:cNvPr>
          <p:cNvSpPr txBox="1"/>
          <p:nvPr/>
        </p:nvSpPr>
        <p:spPr>
          <a:xfrm>
            <a:off x="5703376" y="4011026"/>
            <a:ext cx="5253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bar chart revela que las órbitas de baja Tierra (LEO e ISS) ofrecen las mayores tasas </a:t>
            </a:r>
          </a:p>
          <a:p>
            <a:r>
              <a:rPr lang="es-ES" dirty="0"/>
              <a:t>de éxito en aterrizajes, mientras que órbitas de transferencia geoestacionaria (GTO) </a:t>
            </a:r>
          </a:p>
          <a:p>
            <a:r>
              <a:rPr lang="es-ES" dirty="0"/>
              <a:t>son más desafiantes. Esto sugiere que la complejidad de la misión influye directamente </a:t>
            </a:r>
          </a:p>
          <a:p>
            <a:r>
              <a:rPr lang="es-ES" dirty="0"/>
              <a:t>en la probabilidad de reutilización del </a:t>
            </a:r>
            <a:r>
              <a:rPr lang="es-ES" dirty="0" err="1"/>
              <a:t>booster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0707"/>
            <a:ext cx="10986560" cy="21368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200" dirty="0">
                <a:effectLst/>
              </a:rPr>
              <a:t>Este </a:t>
            </a:r>
            <a:r>
              <a:rPr lang="es-ES" sz="1200" dirty="0" err="1">
                <a:effectLst/>
              </a:rPr>
              <a:t>scatter</a:t>
            </a:r>
            <a:r>
              <a:rPr lang="es-ES" sz="1200" dirty="0">
                <a:effectLst/>
              </a:rPr>
              <a:t> </a:t>
            </a:r>
            <a:r>
              <a:rPr lang="es-ES" sz="1200" dirty="0" err="1">
                <a:effectLst/>
              </a:rPr>
              <a:t>plot</a:t>
            </a:r>
            <a:r>
              <a:rPr lang="es-ES" sz="1200" dirty="0">
                <a:effectLst/>
              </a:rPr>
              <a:t> muestra el número de vuelo (Flight </a:t>
            </a:r>
            <a:r>
              <a:rPr lang="es-ES" sz="1200" dirty="0" err="1">
                <a:effectLst/>
              </a:rPr>
              <a:t>Number</a:t>
            </a:r>
            <a:r>
              <a:rPr lang="es-ES" sz="1200" dirty="0">
                <a:effectLst/>
              </a:rPr>
              <a:t>) en el eje X y el tipo de órbita (</a:t>
            </a:r>
            <a:r>
              <a:rPr lang="es-ES" sz="1200" dirty="0" err="1">
                <a:effectLst/>
              </a:rPr>
              <a:t>Orbit</a:t>
            </a:r>
            <a:r>
              <a:rPr lang="es-ES" sz="1200" dirty="0">
                <a:effectLst/>
              </a:rPr>
              <a:t> </a:t>
            </a:r>
            <a:r>
              <a:rPr lang="es-ES" sz="1200" dirty="0" err="1">
                <a:effectLst/>
              </a:rPr>
              <a:t>Type</a:t>
            </a:r>
            <a:r>
              <a:rPr lang="es-ES" sz="1200" dirty="0">
                <a:effectLst/>
              </a:rPr>
              <a:t>) en el eje Y. Los puntos están coloreados según el resultado del aterrizaje: verde = éxito, rojo = fracaso.</a:t>
            </a:r>
          </a:p>
          <a:p>
            <a:pPr>
              <a:buNone/>
            </a:pPr>
            <a:r>
              <a:rPr lang="es-ES" sz="1200" b="1" dirty="0">
                <a:effectLst/>
              </a:rPr>
              <a:t>Explicaciones y observaciones clave</a:t>
            </a:r>
            <a:r>
              <a:rPr lang="es-ES" sz="1200" dirty="0">
                <a:effectLst/>
              </a:rPr>
              <a:t> • Al inicio del programa (vuelos 1-20), SpaceX usaba principalmente órbitas LEO y GTO, con varios fallos (puntos rojos). • A partir del vuelo 20-30, aparecen más tipos de órbitas (ISS, VLEO, MEO, SSO) y la gran mayoría de puntos son verdes, mostrando éxito constante. • Las órbitas LEO e ISS dominan los lanzamientos recientes, con tasa de éxito cercana al 100 %. • Órbitas menos comunes como GEO, HEO y ES-L1 solo aparecen en vuelos más nuevos y generalmente son exitosas. • El gráfico demuestra cómo SpaceX ha diversificado los tipos de misión mientras mantiene alta confiabilidad en aterrizajes.</a:t>
            </a:r>
          </a:p>
          <a:p>
            <a:pPr>
              <a:buNone/>
            </a:pPr>
            <a:r>
              <a:rPr lang="es-ES" sz="1200" b="1" dirty="0" err="1">
                <a:effectLst/>
              </a:rPr>
              <a:t>Screenshot</a:t>
            </a:r>
            <a:r>
              <a:rPr lang="es-ES" sz="1200" b="1" dirty="0">
                <a:effectLst/>
              </a:rPr>
              <a:t> del </a:t>
            </a:r>
            <a:r>
              <a:rPr lang="es-ES" sz="1200" b="1" dirty="0" err="1">
                <a:effectLst/>
              </a:rPr>
              <a:t>Scatter</a:t>
            </a:r>
            <a:r>
              <a:rPr lang="es-ES" sz="1200" b="1" dirty="0">
                <a:effectLst/>
              </a:rPr>
              <a:t> </a:t>
            </a:r>
            <a:r>
              <a:rPr lang="es-ES" sz="1200" b="1" dirty="0" err="1">
                <a:effectLst/>
              </a:rPr>
              <a:t>Plot</a:t>
            </a:r>
            <a:endParaRPr lang="es-ES" sz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endParaRPr lang="es-ES" sz="1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36983C-6633-BCFD-AB3E-D13B87C8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52" y="3027362"/>
            <a:ext cx="6390096" cy="35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6215"/>
            <a:ext cx="3768122" cy="48409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ES" sz="1600" dirty="0">
                <a:effectLst/>
              </a:rPr>
              <a:t>Este </a:t>
            </a:r>
            <a:r>
              <a:rPr lang="es-ES" sz="1600" dirty="0" err="1">
                <a:effectLst/>
              </a:rPr>
              <a:t>scatter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plot</a:t>
            </a:r>
            <a:r>
              <a:rPr lang="es-ES" sz="1600" dirty="0">
                <a:effectLst/>
              </a:rPr>
              <a:t> muestra la masa del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(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Mass</a:t>
            </a:r>
            <a:r>
              <a:rPr lang="es-ES" sz="1600" dirty="0">
                <a:effectLst/>
              </a:rPr>
              <a:t> en kg) en el eje Y </a:t>
            </a:r>
            <a:r>
              <a:rPr lang="es-ES" sz="1600" dirty="0" err="1">
                <a:effectLst/>
              </a:rPr>
              <a:t>y</a:t>
            </a:r>
            <a:r>
              <a:rPr lang="es-ES" sz="1600" dirty="0">
                <a:effectLst/>
              </a:rPr>
              <a:t> el tipo de órbita (</a:t>
            </a:r>
            <a:r>
              <a:rPr lang="es-ES" sz="1600" dirty="0" err="1">
                <a:effectLst/>
              </a:rPr>
              <a:t>Orbit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Type</a:t>
            </a:r>
            <a:r>
              <a:rPr lang="es-ES" sz="1600" dirty="0">
                <a:effectLst/>
              </a:rPr>
              <a:t>) en el eje X. Los puntos están coloreados según el resultado del aterrizaje: verde = éxito, rojo = fracaso.</a:t>
            </a:r>
          </a:p>
          <a:p>
            <a:pPr>
              <a:buNone/>
            </a:pPr>
            <a:r>
              <a:rPr lang="es-ES" sz="1600" dirty="0">
                <a:effectLst/>
              </a:rPr>
              <a:t>Explicaciones y observaciones clave: • Las órbitas LEO y VLEO manejan una amplia gama de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(ligeros a medios) con alta tasa de éxito (mayoría verde). • Órbitas GTO y GEO tienen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más pesados, pero con más fallos (puntos rojos), debido a mayor energía requerida. • Órbitas como ISS muestran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moderados y éxito consistente. • Órbitas raras (HEO, SO, ES-L1) suelen tener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específicos y resultados variables. • El gráfico indica que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más pesados aumentan el riesgo de fallo en aterrizaje, especialmente en órbitas de transferencia.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E923B0-8131-7E6E-8388-5B5244EE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670" y="1468693"/>
            <a:ext cx="6279941" cy="50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ES" sz="1600" dirty="0">
                <a:effectLst/>
              </a:rPr>
              <a:t>Este line chart muestra la tasa promedio de éxito en aterrizajes (</a:t>
            </a:r>
            <a:r>
              <a:rPr lang="es-ES" sz="1600" dirty="0" err="1">
                <a:effectLst/>
              </a:rPr>
              <a:t>success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rate</a:t>
            </a:r>
            <a:r>
              <a:rPr lang="es-ES" sz="1600" dirty="0">
                <a:effectLst/>
              </a:rPr>
              <a:t>) por año en los lanzamientos Falcon 9.</a:t>
            </a:r>
          </a:p>
          <a:p>
            <a:pPr>
              <a:buNone/>
            </a:pPr>
            <a:r>
              <a:rPr lang="es-ES" sz="1600" dirty="0">
                <a:effectLst/>
              </a:rPr>
              <a:t>Explicaciones y observaciones clave: • Entre 2010 y 2014, la tasa de éxito era baja e irregular (muchos fallos iniciales). • En 2015-2016, comienza la mejora notable con los primeros aterrizajes exitosos. • Desde 2017 en adelante, la tasa de éxito sube rápidamente, alcanzando casi 100% en años recientes (2019-2023). • El gráfico destaca el impacto de la reutilización de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, que permitió a SpaceX lograr confiabilidad cercana al 100%. • Esta tendencia demuestra el rápido aprendizaje y avances tecnológicos de SpaceX en recuperación de primera etapa.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93E1C8-C952-2E53-C048-217A17474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16" y="2069757"/>
            <a:ext cx="6384821" cy="33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22553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600" dirty="0">
                <a:effectLst/>
              </a:rPr>
              <a:t>Los nombres únicos de los sitios de lanzamiento (</a:t>
            </a:r>
            <a:r>
              <a:rPr lang="es-ES" sz="1600" dirty="0" err="1">
                <a:effectLst/>
              </a:rPr>
              <a:t>Launch</a:t>
            </a:r>
            <a:r>
              <a:rPr lang="es-ES" sz="1600" dirty="0">
                <a:effectLst/>
              </a:rPr>
              <a:t> Sites) en el </a:t>
            </a:r>
            <a:r>
              <a:rPr lang="es-ES" sz="1600" dirty="0" err="1">
                <a:effectLst/>
              </a:rPr>
              <a:t>dataset</a:t>
            </a:r>
            <a:r>
              <a:rPr lang="es-ES" sz="1600" dirty="0">
                <a:effectLst/>
              </a:rPr>
              <a:t> de misiones SpaceX Falcon 9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CCAFS SLC 40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KSC LC 39A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VAFB SLC 4E</a:t>
            </a: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DISTINCT </a:t>
            </a:r>
            <a:r>
              <a:rPr lang="es-ES" sz="1600" dirty="0" err="1">
                <a:effectLst/>
              </a:rPr>
              <a:t>Launch_Site</a:t>
            </a:r>
            <a:r>
              <a:rPr lang="es-ES" sz="1600" dirty="0">
                <a:effectLst/>
              </a:rPr>
              <a:t> FROM SPACEXTBL;) identifica los tres sitios principales utilizados por SpaceX para lanzamientos Falcon 9 en los datos históricos del proyecto. Estos incluyen dos en Florida (Cape </a:t>
            </a:r>
            <a:r>
              <a:rPr lang="es-ES" sz="1600" dirty="0" err="1">
                <a:effectLst/>
              </a:rPr>
              <a:t>Canaveral</a:t>
            </a:r>
            <a:r>
              <a:rPr lang="es-ES" sz="1600" dirty="0">
                <a:effectLst/>
              </a:rPr>
              <a:t> y Kennedy </a:t>
            </a:r>
            <a:r>
              <a:rPr lang="es-ES" sz="1600" dirty="0" err="1">
                <a:effectLst/>
              </a:rPr>
              <a:t>Space</a:t>
            </a:r>
            <a:r>
              <a:rPr lang="es-ES" sz="1600" dirty="0">
                <a:effectLst/>
              </a:rPr>
              <a:t> Center) y uno en California (Vandenberg).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BA0CFE-FFB6-AC81-ECEC-A741B338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4015583"/>
            <a:ext cx="4030132" cy="2266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3FEEF13-3ED5-D097-CEE8-F9EAC2947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14" y="3727848"/>
            <a:ext cx="5053186" cy="28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199F07CC-686B-63B1-95E3-8AAD5AC3E5C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42301631"/>
              </p:ext>
            </p:extLst>
          </p:nvPr>
        </p:nvGraphicFramePr>
        <p:xfrm>
          <a:off x="679376" y="2801897"/>
          <a:ext cx="9406996" cy="1788624"/>
        </p:xfrm>
        <a:graphic>
          <a:graphicData uri="http://schemas.openxmlformats.org/drawingml/2006/table">
            <a:tbl>
              <a:tblPr/>
              <a:tblGrid>
                <a:gridCol w="2351749">
                  <a:extLst>
                    <a:ext uri="{9D8B030D-6E8A-4147-A177-3AD203B41FA5}">
                      <a16:colId xmlns:a16="http://schemas.microsoft.com/office/drawing/2014/main" val="873197055"/>
                    </a:ext>
                  </a:extLst>
                </a:gridCol>
                <a:gridCol w="2351749">
                  <a:extLst>
                    <a:ext uri="{9D8B030D-6E8A-4147-A177-3AD203B41FA5}">
                      <a16:colId xmlns:a16="http://schemas.microsoft.com/office/drawing/2014/main" val="3273412740"/>
                    </a:ext>
                  </a:extLst>
                </a:gridCol>
                <a:gridCol w="2351749">
                  <a:extLst>
                    <a:ext uri="{9D8B030D-6E8A-4147-A177-3AD203B41FA5}">
                      <a16:colId xmlns:a16="http://schemas.microsoft.com/office/drawing/2014/main" val="2899243682"/>
                    </a:ext>
                  </a:extLst>
                </a:gridCol>
                <a:gridCol w="2351749">
                  <a:extLst>
                    <a:ext uri="{9D8B030D-6E8A-4147-A177-3AD203B41FA5}">
                      <a16:colId xmlns:a16="http://schemas.microsoft.com/office/drawing/2014/main" val="267870304"/>
                    </a:ext>
                  </a:extLst>
                </a:gridCol>
              </a:tblGrid>
              <a:tr h="177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/>
                        <a:t>Date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/>
                        <a:t>Launch Site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/>
                        <a:t>Payload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 dirty="0" err="1"/>
                        <a:t>Outcome</a:t>
                      </a:r>
                      <a:endParaRPr lang="es-ES" sz="1200" dirty="0"/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4693"/>
                  </a:ext>
                </a:extLst>
              </a:tr>
              <a:tr h="1229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2010-06-04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CCAFS SLC 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Dragon Spacecraft Qualification Unit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Failure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43717"/>
                  </a:ext>
                </a:extLst>
              </a:tr>
              <a:tr h="177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2012-05-22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CCAFS SLC 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SpaceX CRS-1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Success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641331"/>
                  </a:ext>
                </a:extLst>
              </a:tr>
              <a:tr h="177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2012-10-08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 dirty="0">
                          <a:effectLst/>
                        </a:rPr>
                        <a:t>CCAFS SLC 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SpaceX CRS-2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Success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482478"/>
                  </a:ext>
                </a:extLst>
              </a:tr>
              <a:tr h="177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2013-03-01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CCAFS SLC 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 dirty="0">
                          <a:effectLst/>
                        </a:rPr>
                        <a:t>SpaceX CRS-3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Success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72356"/>
                  </a:ext>
                </a:extLst>
              </a:tr>
              <a:tr h="1777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2013-09-29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>
                          <a:effectLst/>
                        </a:rPr>
                        <a:t>CCAFS SLC 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 dirty="0">
                          <a:effectLst/>
                        </a:rPr>
                        <a:t>CASSIOPE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200" dirty="0" err="1">
                          <a:effectLst/>
                        </a:rPr>
                        <a:t>Success</a:t>
                      </a:r>
                      <a:endParaRPr lang="es-ES" sz="1200" dirty="0">
                        <a:effectLst/>
                      </a:endParaRP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80632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384969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477A761-0D82-4AC7-37CC-9A0BA420D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9" y="1351285"/>
            <a:ext cx="1004081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 5 registros donde el sitio de lanzamiento comienza con 'CCA' son todos del sitio </a:t>
            </a: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SLC 40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(Cape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Canaveral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Air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40).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Ejemplo de los primeros 5 registros (Date,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etc.):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Explicación corta: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Esta consulta SQL (SELECT * FROM SPACEXTBL WHERE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Launch_Site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'CCA%' LIMIT 5;) filtra los lanzamientos del sitio CCAFS SLC 40 (el único que comienza con 'CCA'). Muestra los primeros 5 registros históricos, donde se observan los primeros intentos de SpaceX con fallos iniciales y éxitos posteriores.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B06163-420A-B26B-3BF5-3465525E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4840804"/>
            <a:ext cx="3064933" cy="1724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CD76D0-4E39-A881-8BCA-A500CF52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06" y="4897369"/>
            <a:ext cx="3485566" cy="19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8545"/>
            <a:ext cx="9745589" cy="13409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600" dirty="0">
                <a:effectLst/>
              </a:rPr>
              <a:t>Total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mass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carried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by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launched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for</a:t>
            </a:r>
            <a:r>
              <a:rPr lang="es-ES" sz="1600" dirty="0">
                <a:effectLst/>
              </a:rPr>
              <a:t> NASA (CRS </a:t>
            </a:r>
            <a:r>
              <a:rPr lang="es-ES" sz="1600" dirty="0" err="1">
                <a:effectLst/>
              </a:rPr>
              <a:t>missions</a:t>
            </a:r>
            <a:r>
              <a:rPr lang="es-ES" sz="1600" dirty="0">
                <a:effectLst/>
              </a:rPr>
              <a:t>): </a:t>
            </a:r>
            <a:r>
              <a:rPr lang="es-ES" sz="1600" b="1" dirty="0">
                <a:effectLst/>
              </a:rPr>
              <a:t>66,301 kg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SUM(PAYLOAD_MASS__KG_) FROM SPACEXTBL WHERE </a:t>
            </a:r>
            <a:r>
              <a:rPr lang="es-ES" sz="1600" dirty="0" err="1">
                <a:effectLst/>
              </a:rPr>
              <a:t>Customer</a:t>
            </a:r>
            <a:r>
              <a:rPr lang="es-ES" sz="1600" dirty="0">
                <a:effectLst/>
              </a:rPr>
              <a:t> LIKE '%NASA%'; o equivalente filtrando misiones CRS) suma la masa total de todos los </a:t>
            </a:r>
            <a:r>
              <a:rPr lang="es-ES" sz="1600" dirty="0" err="1">
                <a:effectLst/>
              </a:rPr>
              <a:t>payloads</a:t>
            </a:r>
            <a:r>
              <a:rPr lang="es-ES" sz="1600" dirty="0">
                <a:effectLst/>
              </a:rPr>
              <a:t> de misiones NASA (principalmente contratos </a:t>
            </a:r>
            <a:r>
              <a:rPr lang="es-ES" sz="1600" dirty="0" err="1">
                <a:effectLst/>
              </a:rPr>
              <a:t>Commercial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Resupply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Services</a:t>
            </a:r>
            <a:r>
              <a:rPr lang="es-ES" sz="1600" dirty="0">
                <a:effectLst/>
              </a:rPr>
              <a:t> a la ISS). El valor refleja la carga acumulada transportada por Falcon 9 para NASA hasta la fecha de los datos.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7CC55C-EAE7-89FB-C26C-A73A4316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26" y="3602511"/>
            <a:ext cx="4664678" cy="26238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018444-A269-E3A6-795A-CEE08813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30299"/>
            <a:ext cx="5787536" cy="32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561407" cy="36917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600" b="1" dirty="0">
                <a:effectLst/>
              </a:rPr>
              <a:t>Resultado de la consulta SQL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dirty="0" err="1">
                <a:effectLst/>
              </a:rPr>
              <a:t>Average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mass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carried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by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booster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version</a:t>
            </a:r>
            <a:r>
              <a:rPr lang="es-ES" sz="1600" dirty="0">
                <a:effectLst/>
              </a:rPr>
              <a:t> F9 v1.1: </a:t>
            </a:r>
            <a:r>
              <a:rPr lang="es-ES" sz="1600" b="1" dirty="0">
                <a:effectLst/>
              </a:rPr>
              <a:t>3,188 kg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AVG(PAYLOAD_MASS__KG_) FROM SPACEXTBL WHERE </a:t>
            </a:r>
            <a:r>
              <a:rPr lang="es-ES" sz="1600" dirty="0" err="1">
                <a:effectLst/>
              </a:rPr>
              <a:t>Booster_Version</a:t>
            </a:r>
            <a:r>
              <a:rPr lang="es-ES" sz="1600" dirty="0">
                <a:effectLst/>
              </a:rPr>
              <a:t> = 'F9 v1.1';) calcula el promedio de la masa de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para los lanzamientos realizados con la versión F9 v1.1 del Falcon 9 (una de las versiones tempranas). El valor refleja que esta versión llevaba cargas más ligeras en comparación con versiones posteriores como Block 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162BCB8-07C3-EF99-52A0-DBDA6B8F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657" y="1610389"/>
            <a:ext cx="5503333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699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None/>
            </a:pPr>
            <a:r>
              <a:rPr lang="es-ES" sz="1600" dirty="0">
                <a:effectLst/>
              </a:rPr>
              <a:t>Fecha del primer aterrizaje exitoso en </a:t>
            </a:r>
            <a:r>
              <a:rPr lang="es-ES" sz="1600" dirty="0" err="1">
                <a:effectLst/>
              </a:rPr>
              <a:t>ground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pad</a:t>
            </a:r>
            <a:r>
              <a:rPr lang="es-ES" sz="1600" dirty="0">
                <a:effectLst/>
              </a:rPr>
              <a:t>: </a:t>
            </a:r>
            <a:r>
              <a:rPr lang="es-ES" sz="1600" b="1" dirty="0">
                <a:effectLst/>
              </a:rPr>
              <a:t>2015-12-22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dirty="0">
                <a:effectLst/>
              </a:rPr>
              <a:t>(Misión: </a:t>
            </a:r>
            <a:r>
              <a:rPr lang="es-ES" sz="1600" dirty="0" err="1">
                <a:effectLst/>
              </a:rPr>
              <a:t>Orbcomm</a:t>
            </a:r>
            <a:r>
              <a:rPr lang="es-ES" sz="1600" dirty="0">
                <a:effectLst/>
              </a:rPr>
              <a:t> OG2, Falcon 9 Flight 20, aterrizaje en </a:t>
            </a:r>
            <a:r>
              <a:rPr lang="es-ES" sz="1600" dirty="0" err="1">
                <a:effectLst/>
              </a:rPr>
              <a:t>Landing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Zone</a:t>
            </a:r>
            <a:r>
              <a:rPr lang="es-ES" sz="1600" dirty="0">
                <a:effectLst/>
              </a:rPr>
              <a:t> 1)</a:t>
            </a: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MIN(Date) FROM SPACEXTBL WHERE </a:t>
            </a:r>
            <a:r>
              <a:rPr lang="es-ES" sz="1600" dirty="0" err="1">
                <a:effectLst/>
              </a:rPr>
              <a:t>Landing_Outcome</a:t>
            </a:r>
            <a:r>
              <a:rPr lang="es-ES" sz="1600" dirty="0">
                <a:effectLst/>
              </a:rPr>
              <a:t> = '</a:t>
            </a:r>
            <a:r>
              <a:rPr lang="es-ES" sz="1600" dirty="0" err="1">
                <a:effectLst/>
              </a:rPr>
              <a:t>Success</a:t>
            </a:r>
            <a:r>
              <a:rPr lang="es-ES" sz="1600" dirty="0">
                <a:effectLst/>
              </a:rPr>
              <a:t> (</a:t>
            </a:r>
            <a:r>
              <a:rPr lang="es-ES" sz="1600" dirty="0" err="1">
                <a:effectLst/>
              </a:rPr>
              <a:t>ground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pad</a:t>
            </a:r>
            <a:r>
              <a:rPr lang="es-ES" sz="1600" dirty="0">
                <a:effectLst/>
              </a:rPr>
              <a:t>)';) identifica la fecha más temprana de un aterrizaje exitoso de la primera etapa en una plataforma terrestre (</a:t>
            </a:r>
            <a:r>
              <a:rPr lang="es-ES" sz="1600" dirty="0" err="1">
                <a:effectLst/>
              </a:rPr>
              <a:t>ground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pad</a:t>
            </a:r>
            <a:r>
              <a:rPr lang="es-ES" sz="1600" dirty="0">
                <a:effectLst/>
              </a:rPr>
              <a:t>). Este hito histórico ocurrió el 21 de diciembre de 2015 (UTC: 22 de diciembre), marcando la primera recuperación exitosa de un </a:t>
            </a:r>
            <a:r>
              <a:rPr lang="es-ES" sz="1600" dirty="0" err="1">
                <a:effectLst/>
              </a:rPr>
              <a:t>booster</a:t>
            </a:r>
            <a:r>
              <a:rPr lang="es-ES" sz="1600" dirty="0">
                <a:effectLst/>
              </a:rPr>
              <a:t> orbital en tierra.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181490-D851-AE3B-C269-31F84C2A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90974"/>
            <a:ext cx="5096933" cy="2867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8F8100-83E0-D4C4-A6AD-B1EEE802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466" y="3990973"/>
            <a:ext cx="5096934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424642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r>
              <a:rPr lang="es-ES" sz="2400" dirty="0"/>
              <a:t>Los nombres de los </a:t>
            </a:r>
            <a:r>
              <a:rPr lang="es-ES" sz="2400" dirty="0" err="1"/>
              <a:t>boosters</a:t>
            </a:r>
            <a:r>
              <a:rPr lang="es-ES" sz="2400" dirty="0"/>
              <a:t> que aterrizaron exitosamente en </a:t>
            </a:r>
            <a:r>
              <a:rPr lang="es-ES" sz="2400" dirty="0" err="1"/>
              <a:t>drone</a:t>
            </a:r>
            <a:r>
              <a:rPr lang="es-ES" sz="2400" dirty="0"/>
              <a:t> </a:t>
            </a:r>
            <a:r>
              <a:rPr lang="es-ES" sz="2400" dirty="0" err="1"/>
              <a:t>ship</a:t>
            </a:r>
            <a:r>
              <a:rPr lang="es-ES" sz="2400" dirty="0"/>
              <a:t> con masa de </a:t>
            </a:r>
            <a:r>
              <a:rPr lang="es-ES" sz="2400" dirty="0" err="1"/>
              <a:t>payload</a:t>
            </a:r>
            <a:r>
              <a:rPr lang="es-ES" sz="2400" dirty="0"/>
              <a:t> mayor a 4000 kg pero menor a 6000 kg son:</a:t>
            </a:r>
          </a:p>
          <a:p>
            <a:r>
              <a:rPr lang="es-ES" sz="2400" b="1" dirty="0"/>
              <a:t>B1046</a:t>
            </a:r>
            <a:endParaRPr lang="es-ES" sz="2400" dirty="0"/>
          </a:p>
          <a:p>
            <a:r>
              <a:rPr lang="es-ES" sz="2400" b="1" dirty="0"/>
              <a:t>B1047</a:t>
            </a:r>
            <a:endParaRPr lang="es-ES" sz="2400" dirty="0"/>
          </a:p>
          <a:p>
            <a:r>
              <a:rPr lang="es-ES" sz="2400" b="1" dirty="0"/>
              <a:t>B1048</a:t>
            </a:r>
            <a:endParaRPr lang="es-ES" sz="2400" dirty="0"/>
          </a:p>
          <a:p>
            <a:r>
              <a:rPr lang="es-ES" sz="2400" b="1" dirty="0"/>
              <a:t>B1051</a:t>
            </a:r>
            <a:endParaRPr lang="es-ES" sz="2400" dirty="0"/>
          </a:p>
          <a:p>
            <a:r>
              <a:rPr lang="es-ES" sz="2400" b="1" dirty="0"/>
              <a:t>Explicación corta:</a:t>
            </a:r>
            <a:r>
              <a:rPr lang="es-ES" sz="2400" dirty="0"/>
              <a:t> Esta consulta SQL (SELECT DISTINCT </a:t>
            </a:r>
            <a:r>
              <a:rPr lang="es-ES" sz="2400" dirty="0" err="1"/>
              <a:t>Booster_Version</a:t>
            </a:r>
            <a:r>
              <a:rPr lang="es-ES" sz="2400" dirty="0"/>
              <a:t> FROM SPACEXTBL WHERE </a:t>
            </a:r>
            <a:r>
              <a:rPr lang="es-ES" sz="2400" dirty="0" err="1"/>
              <a:t>Landing_Outcome</a:t>
            </a:r>
            <a:r>
              <a:rPr lang="es-ES" sz="2400" dirty="0"/>
              <a:t> = '</a:t>
            </a:r>
            <a:r>
              <a:rPr lang="es-ES" sz="2400" dirty="0" err="1"/>
              <a:t>Success</a:t>
            </a:r>
            <a:r>
              <a:rPr lang="es-ES" sz="2400" dirty="0"/>
              <a:t> (</a:t>
            </a:r>
            <a:r>
              <a:rPr lang="es-ES" sz="2400" dirty="0" err="1"/>
              <a:t>drone</a:t>
            </a:r>
            <a:r>
              <a:rPr lang="es-ES" sz="2400" dirty="0"/>
              <a:t> </a:t>
            </a:r>
            <a:r>
              <a:rPr lang="es-ES" sz="2400" dirty="0" err="1"/>
              <a:t>ship</a:t>
            </a:r>
            <a:r>
              <a:rPr lang="es-ES" sz="2400" dirty="0"/>
              <a:t>)' AND PAYLOAD_MASS__KG_ &gt; 4000 AND PAYLOAD_MASS__KG_ &lt; 6000;) filtra los aterrizajes exitosos en </a:t>
            </a:r>
            <a:r>
              <a:rPr lang="es-ES" sz="2400" dirty="0" err="1"/>
              <a:t>drone</a:t>
            </a:r>
            <a:r>
              <a:rPr lang="es-ES" sz="2400" dirty="0"/>
              <a:t> </a:t>
            </a:r>
            <a:r>
              <a:rPr lang="es-ES" sz="2400" dirty="0" err="1"/>
              <a:t>ship</a:t>
            </a:r>
            <a:r>
              <a:rPr lang="es-ES" sz="2400" dirty="0"/>
              <a:t> dentro del rango de </a:t>
            </a:r>
            <a:r>
              <a:rPr lang="es-ES" sz="2400" dirty="0" err="1"/>
              <a:t>payload</a:t>
            </a:r>
            <a:r>
              <a:rPr lang="es-ES" sz="2400" dirty="0"/>
              <a:t> especificado. Estos </a:t>
            </a:r>
            <a:r>
              <a:rPr lang="es-ES" sz="2400" dirty="0" err="1"/>
              <a:t>boosters</a:t>
            </a:r>
            <a:r>
              <a:rPr lang="es-ES" sz="2400" dirty="0"/>
              <a:t> corresponden a misiones tempranas Block 5 con cargas medias (principalmente GTO), demostrando la capacidad inicial de recuperación en mar para </a:t>
            </a:r>
            <a:r>
              <a:rPr lang="es-ES" sz="2400" dirty="0" err="1"/>
              <a:t>payloads</a:t>
            </a:r>
            <a:r>
              <a:rPr lang="es-ES" sz="2400" dirty="0"/>
              <a:t> significativos.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48B8A0-71C2-4278-4D5B-3539979F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4118892"/>
            <a:ext cx="4425495" cy="24893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F2EFAE-F79B-BDC7-F5B2-9447E695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4105398"/>
            <a:ext cx="4798187" cy="2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20236" y="1400569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F366B5-7F58-EE65-7BFE-676D3096004E}"/>
              </a:ext>
            </a:extLst>
          </p:cNvPr>
          <p:cNvSpPr txBox="1"/>
          <p:nvPr/>
        </p:nvSpPr>
        <p:spPr>
          <a:xfrm>
            <a:off x="770011" y="2610683"/>
            <a:ext cx="56646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Resumen Ejecutivo</a:t>
            </a:r>
            <a:r>
              <a:rPr lang="es-ES" dirty="0"/>
              <a:t> Este proyecto analiza datos históricos de lanzamientos Falcon 9 de SpaceX para entender factores que influyen en el éxito del aterrizaje de la primera etapa.</a:t>
            </a:r>
          </a:p>
          <a:p>
            <a:endParaRPr lang="es-ES" dirty="0"/>
          </a:p>
          <a:p>
            <a:r>
              <a:rPr lang="es-ES" dirty="0"/>
              <a:t>Metodologías clave:</a:t>
            </a:r>
          </a:p>
          <a:p>
            <a:r>
              <a:rPr lang="es-ES" dirty="0"/>
              <a:t>Recolección de datos vía API de SpaceX y web </a:t>
            </a:r>
            <a:r>
              <a:rPr lang="es-ES" dirty="0" err="1"/>
              <a:t>scraping</a:t>
            </a:r>
            <a:r>
              <a:rPr lang="es-ES" dirty="0"/>
              <a:t>.</a:t>
            </a:r>
          </a:p>
          <a:p>
            <a:r>
              <a:rPr lang="es-ES" dirty="0"/>
              <a:t>Limpieza y EDA con visualizaciones, SQL, mapas </a:t>
            </a:r>
            <a:r>
              <a:rPr lang="es-ES" dirty="0" err="1"/>
              <a:t>Folium</a:t>
            </a:r>
            <a:r>
              <a:rPr lang="es-ES" dirty="0"/>
              <a:t> y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Dash</a:t>
            </a:r>
            <a:r>
              <a:rPr lang="es-ES" dirty="0"/>
              <a:t>.</a:t>
            </a:r>
          </a:p>
          <a:p>
            <a:r>
              <a:rPr lang="es-ES" dirty="0"/>
              <a:t>Modelos de clasificación para predecir aterrizajes (</a:t>
            </a:r>
            <a:r>
              <a:rPr lang="es-ES" dirty="0" err="1"/>
              <a:t>accuracy</a:t>
            </a:r>
            <a:r>
              <a:rPr lang="es-ES" dirty="0"/>
              <a:t> ~85-90%).</a:t>
            </a:r>
          </a:p>
          <a:p>
            <a:r>
              <a:rPr lang="es-ES" dirty="0"/>
              <a:t>Resultados: Tasas de éxito cercanas al 100% en años recientes. </a:t>
            </a:r>
            <a:r>
              <a:rPr lang="es-ES" dirty="0" err="1"/>
              <a:t>Insights</a:t>
            </a:r>
            <a:r>
              <a:rPr lang="es-ES" dirty="0"/>
              <a:t> ayudan a estimar costos de lanzamiento por reutilización de </a:t>
            </a:r>
            <a:r>
              <a:rPr lang="es-ES" dirty="0" err="1"/>
              <a:t>boosters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829095-6F1C-47BD-1553-23A39E58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91" y="2158998"/>
            <a:ext cx="5353292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3987"/>
            <a:ext cx="10270523" cy="24077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600" b="1" dirty="0">
                <a:effectLst/>
              </a:rPr>
              <a:t>Resultado de la consulta SQL</a:t>
            </a:r>
            <a:endParaRPr lang="es-ES" sz="16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Successful</a:t>
            </a:r>
            <a:r>
              <a:rPr lang="es-ES" sz="1600" b="1" dirty="0"/>
              <a:t> </a:t>
            </a:r>
            <a:r>
              <a:rPr lang="es-ES" sz="1600" b="1" dirty="0" err="1"/>
              <a:t>missions</a:t>
            </a:r>
            <a:r>
              <a:rPr lang="es-ES" sz="1600" dirty="0"/>
              <a:t>: 100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 err="1"/>
              <a:t>Failed</a:t>
            </a:r>
            <a:r>
              <a:rPr lang="es-ES" sz="1600" b="1" dirty="0"/>
              <a:t> </a:t>
            </a:r>
            <a:r>
              <a:rPr lang="es-ES" sz="1600" b="1" dirty="0" err="1"/>
              <a:t>missions</a:t>
            </a:r>
            <a:r>
              <a:rPr lang="es-ES" sz="1600" dirty="0"/>
              <a:t>: 1</a:t>
            </a:r>
          </a:p>
          <a:p>
            <a:pPr>
              <a:buNone/>
            </a:pPr>
            <a:r>
              <a:rPr lang="es-ES" sz="1600" dirty="0">
                <a:effectLst/>
              </a:rPr>
              <a:t>(Total de misiones en el </a:t>
            </a:r>
            <a:r>
              <a:rPr lang="es-ES" sz="1600" dirty="0" err="1">
                <a:effectLst/>
              </a:rPr>
              <a:t>dataset</a:t>
            </a:r>
            <a:r>
              <a:rPr lang="es-ES" sz="1600" dirty="0">
                <a:effectLst/>
              </a:rPr>
              <a:t>: 101)</a:t>
            </a: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MISSION_OUTCOME, COUNT(*) FROM SPACEXTBL GROUP BY MISSION_OUTCOME;) calcula el número total de resultados de misiones exitosas ("</a:t>
            </a:r>
            <a:r>
              <a:rPr lang="es-ES" sz="1600" dirty="0" err="1">
                <a:effectLst/>
              </a:rPr>
              <a:t>Success</a:t>
            </a:r>
            <a:r>
              <a:rPr lang="es-ES" sz="1600" dirty="0">
                <a:effectLst/>
              </a:rPr>
              <a:t>") y fallidas ("</a:t>
            </a:r>
            <a:r>
              <a:rPr lang="es-ES" sz="1600" dirty="0" err="1">
                <a:effectLst/>
              </a:rPr>
              <a:t>Failure</a:t>
            </a:r>
            <a:r>
              <a:rPr lang="es-ES" sz="1600" dirty="0">
                <a:effectLst/>
              </a:rPr>
              <a:t>"). En el </a:t>
            </a:r>
            <a:r>
              <a:rPr lang="es-ES" sz="1600" dirty="0" err="1">
                <a:effectLst/>
              </a:rPr>
              <a:t>dataset</a:t>
            </a:r>
            <a:r>
              <a:rPr lang="es-ES" sz="1600" dirty="0">
                <a:effectLst/>
              </a:rPr>
              <a:t> del </a:t>
            </a:r>
            <a:r>
              <a:rPr lang="es-ES" sz="1600" dirty="0" err="1">
                <a:effectLst/>
              </a:rPr>
              <a:t>capstone</a:t>
            </a:r>
            <a:r>
              <a:rPr lang="es-ES" sz="1600" dirty="0">
                <a:effectLst/>
              </a:rPr>
              <a:t>, la gran mayoría de las misiones Falcon 9 son exitosas, reflejando la alta confiabilidad de SpaceX.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7D79A1-D5E6-C37E-F92C-633D56DB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77" y="4019503"/>
            <a:ext cx="4307945" cy="22592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44B4B0-045E-857B-645A-30A06BDF9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309" y="4288480"/>
            <a:ext cx="3141330" cy="17370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B41DC6F-05C1-4A90-3F99-156032BD7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17" y="3967164"/>
            <a:ext cx="2811622" cy="22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746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ES" sz="1600" dirty="0">
                <a:effectLst/>
              </a:rPr>
              <a:t>Los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 que han llevado la masa máxima de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(15,600 kg) son: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B1048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B1051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B1058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B1059</a:t>
            </a:r>
            <a:endParaRPr lang="es-ES" sz="1600" dirty="0"/>
          </a:p>
          <a:p>
            <a:pPr>
              <a:buNone/>
            </a:pPr>
            <a:r>
              <a:rPr lang="es-ES" sz="1600" dirty="0">
                <a:effectLst/>
              </a:rPr>
              <a:t>(El máximo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en el </a:t>
            </a:r>
            <a:r>
              <a:rPr lang="es-ES" sz="1600" dirty="0" err="1">
                <a:effectLst/>
              </a:rPr>
              <a:t>dataset</a:t>
            </a:r>
            <a:r>
              <a:rPr lang="es-ES" sz="1600" dirty="0">
                <a:effectLst/>
              </a:rPr>
              <a:t> es 15,600 kg, compartido por varios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 Block 5).</a:t>
            </a:r>
          </a:p>
          <a:p>
            <a:pPr>
              <a:buNone/>
            </a:pPr>
            <a:r>
              <a:rPr lang="es-ES" sz="1600" b="1" dirty="0">
                <a:effectLst/>
              </a:rPr>
              <a:t>Explicación corta:</a:t>
            </a:r>
            <a:r>
              <a:rPr lang="es-ES" sz="1600" dirty="0">
                <a:effectLst/>
              </a:rPr>
              <a:t> Esta consulta SQL (SELECT </a:t>
            </a:r>
            <a:r>
              <a:rPr lang="es-ES" sz="1600" dirty="0" err="1">
                <a:effectLst/>
              </a:rPr>
              <a:t>Booster_Version</a:t>
            </a:r>
            <a:r>
              <a:rPr lang="es-ES" sz="1600" dirty="0">
                <a:effectLst/>
              </a:rPr>
              <a:t> FROM SPACEXTBL WHERE PAYLOAD_MASS__KG_ = (SELECT MAX(PAYLOAD_MASS__KG_) FROM SPACEXTBL);) identifica los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 que alcanzaron la mayor masa de </a:t>
            </a:r>
            <a:r>
              <a:rPr lang="es-ES" sz="1600" dirty="0" err="1">
                <a:effectLst/>
              </a:rPr>
              <a:t>payload</a:t>
            </a:r>
            <a:r>
              <a:rPr lang="es-ES" sz="1600" dirty="0">
                <a:effectLst/>
              </a:rPr>
              <a:t> en una sola misión. Estos corresponden a </a:t>
            </a:r>
            <a:r>
              <a:rPr lang="es-ES" sz="1600" dirty="0" err="1">
                <a:effectLst/>
              </a:rPr>
              <a:t>boosters</a:t>
            </a:r>
            <a:r>
              <a:rPr lang="es-ES" sz="1600" dirty="0">
                <a:effectLst/>
              </a:rPr>
              <a:t> de la versión Block 5, capaces de manejar cargas pesadas (típicamente misiones a GTO o HEO).</a:t>
            </a:r>
          </a:p>
          <a:p>
            <a:pPr>
              <a:buNone/>
            </a:pPr>
            <a:r>
              <a:rPr lang="es-ES" sz="1600" b="1" dirty="0" err="1">
                <a:effectLst/>
              </a:rPr>
              <a:t>Screenshots</a:t>
            </a:r>
            <a:r>
              <a:rPr lang="es-ES" sz="1600" b="1" dirty="0">
                <a:effectLst/>
              </a:rPr>
              <a:t> del resultado de la consulta (inserta estas imágenes grandes en tu diapositiva):</a:t>
            </a:r>
            <a:endParaRPr lang="es-ES" sz="1600" dirty="0">
              <a:effectLst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3050E026-ED58-8C64-28ED-1EADD20A278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16036223"/>
              </p:ext>
            </p:extLst>
          </p:nvPr>
        </p:nvGraphicFramePr>
        <p:xfrm>
          <a:off x="770011" y="2210526"/>
          <a:ext cx="9745662" cy="2845032"/>
        </p:xfrm>
        <a:graphic>
          <a:graphicData uri="http://schemas.openxmlformats.org/drawingml/2006/table">
            <a:tbl>
              <a:tblPr/>
              <a:tblGrid>
                <a:gridCol w="1624277">
                  <a:extLst>
                    <a:ext uri="{9D8B030D-6E8A-4147-A177-3AD203B41FA5}">
                      <a16:colId xmlns:a16="http://schemas.microsoft.com/office/drawing/2014/main" val="605419921"/>
                    </a:ext>
                  </a:extLst>
                </a:gridCol>
                <a:gridCol w="1624277">
                  <a:extLst>
                    <a:ext uri="{9D8B030D-6E8A-4147-A177-3AD203B41FA5}">
                      <a16:colId xmlns:a16="http://schemas.microsoft.com/office/drawing/2014/main" val="202055588"/>
                    </a:ext>
                  </a:extLst>
                </a:gridCol>
                <a:gridCol w="1624277">
                  <a:extLst>
                    <a:ext uri="{9D8B030D-6E8A-4147-A177-3AD203B41FA5}">
                      <a16:colId xmlns:a16="http://schemas.microsoft.com/office/drawing/2014/main" val="4003545716"/>
                    </a:ext>
                  </a:extLst>
                </a:gridCol>
                <a:gridCol w="1624277">
                  <a:extLst>
                    <a:ext uri="{9D8B030D-6E8A-4147-A177-3AD203B41FA5}">
                      <a16:colId xmlns:a16="http://schemas.microsoft.com/office/drawing/2014/main" val="7811226"/>
                    </a:ext>
                  </a:extLst>
                </a:gridCol>
                <a:gridCol w="1624277">
                  <a:extLst>
                    <a:ext uri="{9D8B030D-6E8A-4147-A177-3AD203B41FA5}">
                      <a16:colId xmlns:a16="http://schemas.microsoft.com/office/drawing/2014/main" val="2323390363"/>
                    </a:ext>
                  </a:extLst>
                </a:gridCol>
                <a:gridCol w="1624277">
                  <a:extLst>
                    <a:ext uri="{9D8B030D-6E8A-4147-A177-3AD203B41FA5}">
                      <a16:colId xmlns:a16="http://schemas.microsoft.com/office/drawing/2014/main" val="1826510770"/>
                    </a:ext>
                  </a:extLst>
                </a:gridCol>
              </a:tblGrid>
              <a:tr h="59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Misión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Fecha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Booster Version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Launch Site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Landing Outcome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Causa Principal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025318"/>
                  </a:ext>
                </a:extLst>
              </a:tr>
              <a:tr h="11016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CRS-5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10 Ene 2015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F9 v1.1 (B1012)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>
                          <a:effectLst/>
                        </a:rPr>
                        <a:t>CCAFS SLC-40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Failure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Impacto duro (falta de fluido hidráulico en fins)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1708464"/>
                  </a:ext>
                </a:extLst>
              </a:tr>
              <a:tr h="11016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CRS-6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14 Abr 2015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F9 v1.1 (B1015)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CCAFS SLC-40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Failure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>
                          <a:effectLst/>
                        </a:rPr>
                        <a:t>Exceso de velocidad lateral; se inclinó y explotó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2337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361B7E1-BE10-0933-D32B-9D4C178FA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17484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Título de la diapositiva: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Registros de Lanzamientos 2015: Aterrizajes Fallidos en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Ship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Contenido principal (tabla centrada, grande y clara):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EBC2779-0D57-495C-D201-9048046F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917" y="4669500"/>
            <a:ext cx="3345879" cy="21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1D269193-3D90-73D8-DCBC-071846E209C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70041662"/>
              </p:ext>
            </p:extLst>
          </p:nvPr>
        </p:nvGraphicFramePr>
        <p:xfrm>
          <a:off x="8576205" y="1491268"/>
          <a:ext cx="3802062" cy="4130736"/>
        </p:xfrm>
        <a:graphic>
          <a:graphicData uri="http://schemas.openxmlformats.org/drawingml/2006/table">
            <a:tbl>
              <a:tblPr/>
              <a:tblGrid>
                <a:gridCol w="1901031">
                  <a:extLst>
                    <a:ext uri="{9D8B030D-6E8A-4147-A177-3AD203B41FA5}">
                      <a16:colId xmlns:a16="http://schemas.microsoft.com/office/drawing/2014/main" val="1967458165"/>
                    </a:ext>
                  </a:extLst>
                </a:gridCol>
                <a:gridCol w="1901031">
                  <a:extLst>
                    <a:ext uri="{9D8B030D-6E8A-4147-A177-3AD203B41FA5}">
                      <a16:colId xmlns:a16="http://schemas.microsoft.com/office/drawing/2014/main" val="1148097205"/>
                    </a:ext>
                  </a:extLst>
                </a:gridCol>
              </a:tblGrid>
              <a:tr h="236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Landing Outcome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/>
                        <a:t>Count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863315"/>
                  </a:ext>
                </a:extLst>
              </a:tr>
              <a:tr h="236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No attempt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10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170112"/>
                  </a:ext>
                </a:extLst>
              </a:tr>
              <a:tr h="236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 err="1">
                          <a:effectLst/>
                        </a:rPr>
                        <a:t>Failure</a:t>
                      </a:r>
                      <a:r>
                        <a:rPr lang="es-ES" sz="1700" dirty="0">
                          <a:effectLst/>
                        </a:rPr>
                        <a:t> (</a:t>
                      </a:r>
                      <a:r>
                        <a:rPr lang="es-ES" sz="1700" dirty="0" err="1">
                          <a:effectLst/>
                        </a:rPr>
                        <a:t>drone</a:t>
                      </a:r>
                      <a:r>
                        <a:rPr lang="es-ES" sz="1700" dirty="0">
                          <a:effectLst/>
                        </a:rPr>
                        <a:t> </a:t>
                      </a:r>
                      <a:r>
                        <a:rPr lang="es-ES" sz="1700" dirty="0" err="1">
                          <a:effectLst/>
                        </a:rPr>
                        <a:t>ship</a:t>
                      </a:r>
                      <a:r>
                        <a:rPr lang="es-ES" sz="1700" dirty="0">
                          <a:effectLst/>
                        </a:rPr>
                        <a:t>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>
                          <a:effectLst/>
                        </a:rPr>
                        <a:t>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521035"/>
                  </a:ext>
                </a:extLst>
              </a:tr>
              <a:tr h="414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Success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5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3712"/>
                  </a:ext>
                </a:extLst>
              </a:tr>
              <a:tr h="236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Controlled (ocean)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3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8966"/>
                  </a:ext>
                </a:extLst>
              </a:tr>
              <a:tr h="414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 err="1">
                          <a:effectLst/>
                        </a:rPr>
                        <a:t>Success</a:t>
                      </a:r>
                      <a:r>
                        <a:rPr lang="es-ES" sz="1700" dirty="0">
                          <a:effectLst/>
                        </a:rPr>
                        <a:t> (</a:t>
                      </a:r>
                      <a:r>
                        <a:rPr lang="es-ES" sz="1700" dirty="0" err="1">
                          <a:effectLst/>
                        </a:rPr>
                        <a:t>ground</a:t>
                      </a:r>
                      <a:r>
                        <a:rPr lang="es-ES" sz="1700" dirty="0">
                          <a:effectLst/>
                        </a:rPr>
                        <a:t> </a:t>
                      </a:r>
                      <a:r>
                        <a:rPr lang="es-ES" sz="1700" dirty="0" err="1">
                          <a:effectLst/>
                        </a:rPr>
                        <a:t>pad</a:t>
                      </a:r>
                      <a:r>
                        <a:rPr lang="es-ES" sz="1700" dirty="0">
                          <a:effectLst/>
                        </a:rPr>
                        <a:t>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3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618106"/>
                  </a:ext>
                </a:extLst>
              </a:tr>
              <a:tr h="2361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 err="1">
                          <a:effectLst/>
                        </a:rPr>
                        <a:t>Failure</a:t>
                      </a:r>
                      <a:r>
                        <a:rPr lang="es-ES" sz="1700" dirty="0">
                          <a:effectLst/>
                        </a:rPr>
                        <a:t> (parachute)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2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092379"/>
                  </a:ext>
                </a:extLst>
              </a:tr>
              <a:tr h="414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Uncontrolled (ocean)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2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39175"/>
                  </a:ext>
                </a:extLst>
              </a:tr>
              <a:tr h="414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>
                          <a:effectLst/>
                        </a:rPr>
                        <a:t>Precluded (drone ship)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700" dirty="0">
                          <a:effectLst/>
                        </a:rPr>
                        <a:t>1</a:t>
                      </a:r>
                    </a:p>
                  </a:txBody>
                  <a:tcPr marL="84745" marR="84745" marT="42372" marB="42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1762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448278" y="25258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A03BBD1-882C-698B-B7CC-9D9377DA4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278" y="1547839"/>
            <a:ext cx="71458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 de Conteo de Resultados de Aterrizaje Entre 2010-06-04 y 2017-03-20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Contenido principal (tabla centrada, grande y clara, en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descending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Explicación corta (debajo de la tabla):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 consulta SQL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rankea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 conteo de resultados de aterrizaje en el período especificado: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49D48A-6531-8E9F-1B33-CFF75870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52" y="3603574"/>
            <a:ext cx="5723969" cy="30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729442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/>
          <a:p>
            <a:pPr>
              <a:buNone/>
            </a:pPr>
            <a:r>
              <a:rPr lang="es-ES" b="1" dirty="0">
                <a:effectLst/>
              </a:rPr>
              <a:t>Explicación de elementos importantes y hallazgos (texto debajo de las imágenes):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mapa interactivo </a:t>
            </a:r>
            <a:r>
              <a:rPr lang="es-ES" dirty="0" err="1"/>
              <a:t>Folium</a:t>
            </a:r>
            <a:r>
              <a:rPr lang="es-ES" dirty="0"/>
              <a:t> muestra una vista global con </a:t>
            </a:r>
            <a:r>
              <a:rPr lang="es-ES" b="1" dirty="0"/>
              <a:t>marcadores circulares azules</a:t>
            </a:r>
            <a:r>
              <a:rPr lang="es-ES" dirty="0"/>
              <a:t> en las coordenadas exactas de todos los sitios de lanzamiento de SpaceX utilizados en el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Sitios identificados: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CCAFS LC-40</a:t>
            </a:r>
            <a:r>
              <a:rPr lang="es-ES" dirty="0"/>
              <a:t> y </a:t>
            </a:r>
            <a:r>
              <a:rPr lang="es-ES" b="1" dirty="0"/>
              <a:t>CCAFS SLC-40</a:t>
            </a:r>
            <a:r>
              <a:rPr lang="es-ES" dirty="0"/>
              <a:t> (Cape </a:t>
            </a:r>
            <a:r>
              <a:rPr lang="es-ES" dirty="0" err="1"/>
              <a:t>Canaveral</a:t>
            </a:r>
            <a:r>
              <a:rPr lang="es-ES" dirty="0"/>
              <a:t>, Florida)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KSC LC-39A</a:t>
            </a:r>
            <a:r>
              <a:rPr lang="es-ES" dirty="0"/>
              <a:t> (Kennedy </a:t>
            </a:r>
            <a:r>
              <a:rPr lang="es-ES" dirty="0" err="1"/>
              <a:t>Space</a:t>
            </a:r>
            <a:r>
              <a:rPr lang="es-ES" dirty="0"/>
              <a:t> Center, Florida) – muy cercanos entre sí, formando un </a:t>
            </a:r>
            <a:r>
              <a:rPr lang="es-ES" dirty="0" err="1"/>
              <a:t>cluster</a:t>
            </a:r>
            <a:r>
              <a:rPr lang="es-ES" dirty="0"/>
              <a:t> en la costa este de Florida.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VAFB SLC-4E</a:t>
            </a:r>
            <a:r>
              <a:rPr lang="es-ES" dirty="0"/>
              <a:t> (Vandenberg Air </a:t>
            </a:r>
            <a:r>
              <a:rPr lang="es-ES" dirty="0" err="1"/>
              <a:t>Force</a:t>
            </a:r>
            <a:r>
              <a:rPr lang="es-ES" dirty="0"/>
              <a:t> Base, California) – ubicado en la costa oeste de EE.UU.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Hallazgos clave: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Tres sitios están en Florida (costa este), ideales para órbitas ecuatoriales y GTO por proximidad al ecuador y trayectoria sobre el Atlántico.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El sitio en California permite órbitas polares (SSO) con trayectoria sobre el Pacífico, evitando sobrevolar zonas pobladas.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Los marcadores incluyen </a:t>
            </a:r>
            <a:r>
              <a:rPr lang="es-ES" dirty="0" err="1"/>
              <a:t>popups</a:t>
            </a:r>
            <a:r>
              <a:rPr lang="es-ES" dirty="0"/>
              <a:t> con el nombre del sitio al hacer clic (funcionalidad interactiva en </a:t>
            </a:r>
            <a:r>
              <a:rPr lang="es-ES" dirty="0" err="1"/>
              <a:t>Folium</a:t>
            </a:r>
            <a:r>
              <a:rPr lang="es-ES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vista global resalta la distribución geográfica estratégica de SpaceX para diferentes tipos de misiones.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/>
              <a:t>Mapa Global de Sitios de Lanzamiento de SpaceX con Marcadores </a:t>
            </a:r>
            <a:r>
              <a:rPr lang="es-ES" dirty="0" err="1"/>
              <a:t>Folium</a:t>
            </a:r>
            <a:endParaRPr lang="es-ES" dirty="0"/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4DBD978-7C1A-D485-A830-BD16E4AC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749630"/>
            <a:ext cx="3494162" cy="17735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90D4B8-558E-04F3-9717-91FF39E0F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06" y="4484640"/>
            <a:ext cx="4008394" cy="22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05024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buNone/>
            </a:pPr>
            <a:r>
              <a:rPr lang="es-ES" b="1" dirty="0"/>
              <a:t>Diapositiva: Mapa con Resultados de Lanzamientos Codificados por Color</a:t>
            </a:r>
          </a:p>
          <a:p>
            <a:pPr>
              <a:buNone/>
            </a:pPr>
            <a:r>
              <a:rPr lang="es-ES" b="1" dirty="0">
                <a:effectLst/>
              </a:rPr>
              <a:t>Explicación de elementos importantes y hallazgos (texto debajo de las imágenes):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Los marcadores circulares en el mapa </a:t>
            </a:r>
            <a:r>
              <a:rPr lang="es-ES" dirty="0" err="1"/>
              <a:t>Folium</a:t>
            </a:r>
            <a:r>
              <a:rPr lang="es-ES" dirty="0"/>
              <a:t> están </a:t>
            </a:r>
            <a:r>
              <a:rPr lang="es-ES" b="1" dirty="0"/>
              <a:t>codificados por color</a:t>
            </a:r>
            <a:r>
              <a:rPr lang="es-ES" dirty="0"/>
              <a:t> según el resultado del lanzamiento (</a:t>
            </a:r>
            <a:r>
              <a:rPr lang="es-ES" dirty="0" err="1"/>
              <a:t>Class</a:t>
            </a:r>
            <a:r>
              <a:rPr lang="es-ES" dirty="0"/>
              <a:t>: 1 = éxito, 0 = fallo):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Verde</a:t>
            </a:r>
            <a:r>
              <a:rPr lang="es-ES" dirty="0"/>
              <a:t>: Lanzamiento exitoso (aterrizaje exitoso de la primera etapa).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Rojo</a:t>
            </a:r>
            <a:r>
              <a:rPr lang="es-ES" dirty="0"/>
              <a:t>: Lanzamiento fallido.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Cada marcador representa un lanzamiento individual desde su sitio correspondiente, con </a:t>
            </a:r>
            <a:r>
              <a:rPr lang="es-ES" dirty="0" err="1"/>
              <a:t>popup</a:t>
            </a:r>
            <a:r>
              <a:rPr lang="es-ES" dirty="0"/>
              <a:t> que muestra detalles como fecha, </a:t>
            </a:r>
            <a:r>
              <a:rPr lang="es-ES" dirty="0" err="1"/>
              <a:t>payload</a:t>
            </a:r>
            <a:r>
              <a:rPr lang="es-ES" dirty="0"/>
              <a:t> y </a:t>
            </a:r>
            <a:r>
              <a:rPr lang="es-ES" dirty="0" err="1"/>
              <a:t>outcome</a:t>
            </a:r>
            <a:r>
              <a:rPr lang="es-ES" dirty="0"/>
              <a:t> al hacer clic (interactividad en el notebook).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Hallazgos clave: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En los sitios de Florida (CCAFS SLC-40, KSC LC-39A, CCAFS LC-40), predominan marcadores </a:t>
            </a:r>
            <a:r>
              <a:rPr lang="es-ES" b="1" dirty="0"/>
              <a:t>verdes</a:t>
            </a:r>
            <a:r>
              <a:rPr lang="es-ES" dirty="0"/>
              <a:t>, indicando una alta tasa de éxito (cercana al 100% en lanzamientos recientes del </a:t>
            </a:r>
            <a:r>
              <a:rPr lang="es-ES" dirty="0" err="1"/>
              <a:t>dataset</a:t>
            </a:r>
            <a:r>
              <a:rPr lang="es-ES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En VAFB SLC-4E (California), hay una mezcla de verdes y rojos, reflejando menos lanzamientos pero con algunos fallos tempranos.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dirty="0" err="1"/>
              <a:t>clusterización</a:t>
            </a:r>
            <a:r>
              <a:rPr lang="es-ES" dirty="0"/>
              <a:t> en Florida muestra la evolución: fallos iniciales (rojos) seguidos de una serie dominante de éxitos (verdes), evidenciando la mejora en la tecnología de reutilización de SpaceX.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Este mapa permite visualizar geográficamente la progresiva mejora en la tasa de éxito de aterrizajes.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385004" y="511303"/>
            <a:ext cx="11036986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buNone/>
            </a:pPr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>
                <a:effectLst/>
              </a:rPr>
              <a:t>Resultados de Lanzamientos Codificados por Color (Éxito/Fallo)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0A4422-6D21-B2C2-7946-AE261787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5292701"/>
            <a:ext cx="2618244" cy="1465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D604EF-9F45-0811-9580-5B5AC173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537" y="5464771"/>
            <a:ext cx="2424231" cy="123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085054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buNone/>
            </a:pPr>
            <a:r>
              <a:rPr lang="es-ES" sz="1600" b="1" dirty="0"/>
              <a:t>Diapositiva: Análisis de Proximidades en Sitio de Lanzamiento Seleccionado</a:t>
            </a:r>
          </a:p>
          <a:p>
            <a:pPr>
              <a:buNone/>
            </a:pPr>
            <a:r>
              <a:rPr lang="es-ES" sz="1600" b="1" dirty="0">
                <a:effectLst/>
              </a:rPr>
              <a:t>Contenido principal (imágenes grandes centradas – usa 2-3 </a:t>
            </a:r>
            <a:r>
              <a:rPr lang="es-ES" sz="1600" b="1" dirty="0" err="1">
                <a:effectLst/>
              </a:rPr>
              <a:t>screenshots</a:t>
            </a:r>
            <a:r>
              <a:rPr lang="es-ES" sz="1600" b="1" dirty="0">
                <a:effectLst/>
              </a:rPr>
              <a:t> para mostrar detalles):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dirty="0">
                <a:effectLst/>
              </a:rPr>
              <a:t>Zoom adicional en KSC LC-39A mostrando elementos cercanos.</a:t>
            </a:r>
          </a:p>
          <a:p>
            <a:pPr>
              <a:buNone/>
            </a:pPr>
            <a:r>
              <a:rPr lang="es-ES" b="1" dirty="0">
                <a:effectLst/>
              </a:rPr>
              <a:t>Explicación de elementos importantes y hallazgos (texto debajo de las imágenes):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mapa </a:t>
            </a:r>
            <a:r>
              <a:rPr lang="es-ES" dirty="0" err="1"/>
              <a:t>Folium</a:t>
            </a:r>
            <a:r>
              <a:rPr lang="es-ES" dirty="0"/>
              <a:t> está centrado y </a:t>
            </a:r>
            <a:r>
              <a:rPr lang="es-ES" dirty="0" err="1"/>
              <a:t>zoomed</a:t>
            </a:r>
            <a:r>
              <a:rPr lang="es-ES" dirty="0"/>
              <a:t> en el sitio </a:t>
            </a:r>
            <a:r>
              <a:rPr lang="es-ES" b="1" dirty="0"/>
              <a:t>KSC LC-39A</a:t>
            </a:r>
            <a:r>
              <a:rPr lang="es-ES" dirty="0"/>
              <a:t> (Kennedy </a:t>
            </a:r>
            <a:r>
              <a:rPr lang="es-ES" dirty="0" err="1"/>
              <a:t>Space</a:t>
            </a:r>
            <a:r>
              <a:rPr lang="es-ES" dirty="0"/>
              <a:t> Center, Florida).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 agregaron </a:t>
            </a:r>
            <a:r>
              <a:rPr lang="es-ES" b="1" dirty="0"/>
              <a:t>marcadores adicionales</a:t>
            </a:r>
            <a:r>
              <a:rPr lang="es-ES" dirty="0"/>
              <a:t> (iconos) y </a:t>
            </a:r>
            <a:r>
              <a:rPr lang="es-ES" b="1" dirty="0"/>
              <a:t>líneas de distancia</a:t>
            </a:r>
            <a:r>
              <a:rPr lang="es-ES" dirty="0"/>
              <a:t> (en azul) a infraestructuras cercanas: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Costa (</a:t>
            </a:r>
            <a:r>
              <a:rPr lang="es-ES" b="1" dirty="0" err="1"/>
              <a:t>coastline</a:t>
            </a:r>
            <a:r>
              <a:rPr lang="es-ES" b="1" dirty="0"/>
              <a:t>)</a:t>
            </a:r>
            <a:r>
              <a:rPr lang="es-ES" dirty="0"/>
              <a:t>: ~1.5-2 km (seguridad para trayectorias sobre el océano).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Carretera principal (</a:t>
            </a:r>
            <a:r>
              <a:rPr lang="es-ES" b="1" dirty="0" err="1"/>
              <a:t>highway</a:t>
            </a:r>
            <a:r>
              <a:rPr lang="es-ES" b="1" dirty="0"/>
              <a:t>)</a:t>
            </a:r>
            <a:r>
              <a:rPr lang="es-ES" dirty="0"/>
              <a:t>: ~5-10 km (acceso logístico eficiente).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/>
              <a:t>Ferrocarril (</a:t>
            </a:r>
            <a:r>
              <a:rPr lang="es-ES" b="1" dirty="0" err="1"/>
              <a:t>railway</a:t>
            </a:r>
            <a:r>
              <a:rPr lang="es-ES" b="1" dirty="0"/>
              <a:t>)</a:t>
            </a:r>
            <a:r>
              <a:rPr lang="es-ES" dirty="0"/>
              <a:t>: ~3-7 km (transporte de componentes grandes como </a:t>
            </a:r>
            <a:r>
              <a:rPr lang="es-ES" dirty="0" err="1"/>
              <a:t>boosters</a:t>
            </a:r>
            <a:r>
              <a:rPr lang="es-E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Círculos de distancia</a:t>
            </a:r>
            <a:r>
              <a:rPr lang="es-ES" dirty="0"/>
              <a:t> opcionales resaltan radios de proximidad.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Hallazgos clave: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Los sitios de lanzamiento están estratégicamente cerca de la costa para minimizar riesgos en caso de fallo (trayectoria sobre agua).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La proximidad a carreteras y ferrocarriles facilita la logística y reduce costos de transporte.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No hay poblaciones densas inmediatas, priorizando seguridad (distancias &gt;5 km a áreas urbanas).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Este análisis interactivo ayuda a evaluar la idoneidad geográfica de los sitios para operaciones seguras y eficientes.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buNone/>
            </a:pPr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>
                <a:effectLst/>
              </a:rPr>
              <a:t>Proximidad del Sitio de Lanzamiento KSC LC-39A a Infraestructuras Cercanas (Costa, Carretera, Ferrocarril)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52DB2B-A516-5CAF-1DB9-011F522A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9" y="4875473"/>
            <a:ext cx="3206294" cy="17949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59C1C9-980A-0D0C-1209-254CD72E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104" y="4848520"/>
            <a:ext cx="3363336" cy="20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None/>
            </a:pPr>
            <a:r>
              <a:rPr lang="es-ES" sz="1600" b="1" dirty="0"/>
              <a:t>Conteo de Éxitos en Todos los Sitios de Lanzamiento</a:t>
            </a:r>
          </a:p>
          <a:p>
            <a:pPr>
              <a:buNone/>
            </a:pPr>
            <a:r>
              <a:rPr lang="es-ES" sz="1600" b="1" dirty="0">
                <a:effectLst/>
              </a:rPr>
              <a:t>Contenido principal (imágenes grandes del </a:t>
            </a:r>
            <a:r>
              <a:rPr lang="es-ES" sz="1600" b="1" dirty="0" err="1">
                <a:effectLst/>
              </a:rPr>
              <a:t>dashboard</a:t>
            </a:r>
            <a:r>
              <a:rPr lang="es-ES" sz="1600" b="1" dirty="0">
                <a:effectLst/>
              </a:rPr>
              <a:t> centradas – usa estas capturas reales de </a:t>
            </a:r>
            <a:r>
              <a:rPr lang="es-ES" sz="1600" b="1" dirty="0" err="1">
                <a:effectLst/>
              </a:rPr>
              <a:t>dashboards</a:t>
            </a:r>
            <a:r>
              <a:rPr lang="es-ES" sz="1600" b="1" dirty="0">
                <a:effectLst/>
              </a:rPr>
              <a:t> similares del </a:t>
            </a:r>
            <a:r>
              <a:rPr lang="es-ES" sz="1600" b="1" dirty="0" err="1">
                <a:effectLst/>
              </a:rPr>
              <a:t>capstone</a:t>
            </a:r>
            <a:r>
              <a:rPr lang="es-ES" sz="1600" b="1" dirty="0">
                <a:effectLst/>
              </a:rPr>
              <a:t> SpaceX):</a:t>
            </a:r>
            <a:endParaRPr lang="es-ES" sz="1600" dirty="0">
              <a:effectLst/>
            </a:endParaRPr>
          </a:p>
          <a:p>
            <a:pPr>
              <a:buNone/>
            </a:pPr>
            <a:r>
              <a:rPr lang="es-ES" sz="1600" dirty="0">
                <a:effectLst/>
              </a:rPr>
              <a:t>Pie chart principal mostrando el conteo de éxitos por sitio (ejemplo típico: KSC LC-39A ~40%, CCAFS SLC-40 ~30%, VAFB SLC-4E ~20%).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buNone/>
            </a:pPr>
            <a:endParaRPr lang="es-ES" sz="1600" dirty="0">
              <a:effectLst/>
            </a:endParaRPr>
          </a:p>
          <a:p>
            <a:pPr>
              <a:buNone/>
            </a:pPr>
            <a:endParaRPr lang="es-ES" sz="1600" dirty="0"/>
          </a:p>
          <a:p>
            <a:pPr>
              <a:buNone/>
            </a:pPr>
            <a:endParaRPr lang="es-ES" sz="1600" dirty="0">
              <a:effectLst/>
            </a:endParaRPr>
          </a:p>
          <a:p>
            <a:pPr>
              <a:buNone/>
            </a:pPr>
            <a:endParaRPr lang="es-ES" sz="1600" dirty="0"/>
          </a:p>
          <a:p>
            <a:pPr>
              <a:buNone/>
            </a:pPr>
            <a:r>
              <a:rPr lang="es-ES" sz="1600" dirty="0">
                <a:effectLst/>
              </a:rPr>
              <a:t>Vista del </a:t>
            </a:r>
            <a:r>
              <a:rPr lang="es-ES" sz="1600" dirty="0" err="1">
                <a:effectLst/>
              </a:rPr>
              <a:t>dashboard</a:t>
            </a:r>
            <a:r>
              <a:rPr lang="es-ES" sz="1600" dirty="0">
                <a:effectLst/>
              </a:rPr>
              <a:t> interactivo con el pie chart de </a:t>
            </a:r>
            <a:r>
              <a:rPr lang="es-ES" sz="1600" dirty="0" err="1">
                <a:effectLst/>
              </a:rPr>
              <a:t>success</a:t>
            </a:r>
            <a:r>
              <a:rPr lang="es-ES" sz="1600" dirty="0">
                <a:effectLst/>
              </a:rPr>
              <a:t> </a:t>
            </a:r>
            <a:r>
              <a:rPr lang="es-ES" sz="1600" dirty="0" err="1">
                <a:effectLst/>
              </a:rPr>
              <a:t>count</a:t>
            </a:r>
            <a:r>
              <a:rPr lang="es-ES" sz="1600" dirty="0">
                <a:effectLst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buNone/>
            </a:pPr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>
                <a:effectLst/>
              </a:rPr>
              <a:t>Conteo de Lanzamientos Exitosos por Sitio (Pie Chart)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BF7F17-9078-99A6-4874-FED6F25DA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7" y="3033130"/>
            <a:ext cx="3824064" cy="20054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B51ECE-AA78-D636-B300-CCD8A6AB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357" y="2823589"/>
            <a:ext cx="4715426" cy="24245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0DF64A-EBEA-5674-F60E-AEC979AB5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878" y="4042420"/>
            <a:ext cx="514773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70830" y="1386870"/>
            <a:ext cx="5660840" cy="9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77E12E-007C-C24F-7323-B552AD5A36B7}"/>
              </a:ext>
            </a:extLst>
          </p:cNvPr>
          <p:cNvSpPr txBox="1"/>
          <p:nvPr/>
        </p:nvSpPr>
        <p:spPr>
          <a:xfrm>
            <a:off x="828068" y="2760133"/>
            <a:ext cx="9619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Introducción</a:t>
            </a:r>
            <a:r>
              <a:rPr lang="es-ES" dirty="0"/>
              <a:t> </a:t>
            </a:r>
            <a:r>
              <a:rPr lang="es-ES" b="1" dirty="0"/>
              <a:t>Contexto:</a:t>
            </a:r>
            <a:r>
              <a:rPr lang="es-ES" dirty="0"/>
              <a:t> SpaceX ha revolucionado la industria con cohetes reutilizables, reduciendo costos dramáticamente.</a:t>
            </a:r>
          </a:p>
          <a:p>
            <a:endParaRPr lang="es-ES" b="1" dirty="0"/>
          </a:p>
          <a:p>
            <a:r>
              <a:rPr lang="es-ES" b="1" dirty="0"/>
              <a:t>Preguntas clave:</a:t>
            </a:r>
            <a:endParaRPr lang="es-ES" dirty="0"/>
          </a:p>
          <a:p>
            <a:r>
              <a:rPr lang="es-ES" dirty="0"/>
              <a:t>¿Qué factores (sitio de lanzamiento, masa de </a:t>
            </a:r>
            <a:r>
              <a:rPr lang="es-ES" dirty="0" err="1"/>
              <a:t>payload</a:t>
            </a:r>
            <a:r>
              <a:rPr lang="es-ES" dirty="0"/>
              <a:t>, tipo de órbita) afectan el éxito del aterrizaje?</a:t>
            </a:r>
          </a:p>
          <a:p>
            <a:r>
              <a:rPr lang="es-ES" dirty="0"/>
              <a:t>¿Podemos predecir el resultado del aterrizaje?</a:t>
            </a:r>
          </a:p>
          <a:p>
            <a:r>
              <a:rPr lang="es-ES" dirty="0"/>
              <a:t>¿Cómo han evolucionado las tasas de éxito?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087699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/>
          <a:p>
            <a:pPr>
              <a:buNone/>
            </a:pPr>
            <a:r>
              <a:rPr lang="es-ES" b="1" dirty="0">
                <a:effectLst/>
              </a:rPr>
              <a:t>Contenido principal (gráfico recreado en la diapositiva – usa un pie chart simple insertado en PowerPoint):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Pie Chart central grande</a:t>
            </a:r>
            <a:r>
              <a:rPr lang="es-ES" dirty="0"/>
              <a:t> (crea uno en PowerPoint con Insertar &gt; Gráfico &gt; Circular):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Segmento verde grande: </a:t>
            </a:r>
            <a:r>
              <a:rPr lang="es-ES" b="1" dirty="0"/>
              <a:t>Éxito</a:t>
            </a:r>
            <a:r>
              <a:rPr lang="es-ES" dirty="0"/>
              <a:t> → 100% (o el valor real de tu </a:t>
            </a:r>
            <a:r>
              <a:rPr lang="es-ES" dirty="0" err="1"/>
              <a:t>dataset</a:t>
            </a:r>
            <a:r>
              <a:rPr lang="es-ES" dirty="0"/>
              <a:t>, típicamente ~100% para KSC LC-39A en lanzamientos recientes).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Segmento rojo muy pequeño o ausente: </a:t>
            </a:r>
            <a:r>
              <a:rPr lang="es-ES" b="1" dirty="0"/>
              <a:t>Fallo</a:t>
            </a:r>
            <a:r>
              <a:rPr lang="es-ES" dirty="0"/>
              <a:t> → 0%.</a:t>
            </a:r>
          </a:p>
          <a:p>
            <a:pPr>
              <a:buNone/>
            </a:pPr>
            <a:r>
              <a:rPr lang="es-ES" b="1" dirty="0">
                <a:effectLst/>
              </a:rPr>
              <a:t>Texto junto al gráfico (</a:t>
            </a:r>
            <a:r>
              <a:rPr lang="es-ES" b="1" dirty="0" err="1">
                <a:effectLst/>
              </a:rPr>
              <a:t>bullet</a:t>
            </a:r>
            <a:r>
              <a:rPr lang="es-ES" b="1" dirty="0">
                <a:effectLst/>
              </a:rPr>
              <a:t> </a:t>
            </a:r>
            <a:r>
              <a:rPr lang="es-ES" b="1" dirty="0" err="1">
                <a:effectLst/>
              </a:rPr>
              <a:t>points</a:t>
            </a:r>
            <a:r>
              <a:rPr lang="es-ES" b="1" dirty="0">
                <a:effectLst/>
              </a:rPr>
              <a:t>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Sitio seleccionado: </a:t>
            </a:r>
            <a:r>
              <a:rPr lang="es-ES" b="1" dirty="0"/>
              <a:t>KSC LC-39A</a:t>
            </a:r>
            <a:r>
              <a:rPr lang="es-ES" dirty="0"/>
              <a:t> (Kennedy </a:t>
            </a:r>
            <a:r>
              <a:rPr lang="es-ES" dirty="0" err="1"/>
              <a:t>Space</a:t>
            </a:r>
            <a:r>
              <a:rPr lang="es-ES" dirty="0"/>
              <a:t> Center, Florida).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Tasa de éxito: </a:t>
            </a:r>
            <a:r>
              <a:rPr lang="es-ES" b="1" dirty="0"/>
              <a:t>100%</a:t>
            </a:r>
            <a:r>
              <a:rPr lang="es-ES" dirty="0"/>
              <a:t> (todos los lanzamientos registrados en el </a:t>
            </a:r>
            <a:r>
              <a:rPr lang="es-ES" dirty="0" err="1"/>
              <a:t>dataset</a:t>
            </a:r>
            <a:r>
              <a:rPr lang="es-ES" dirty="0"/>
              <a:t> desde este sitio fueron exitosos).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Número de lanzamientos: [inserta el número exacto de tu análisis, ej. 20-25 éxitos].</a:t>
            </a:r>
          </a:p>
          <a:p>
            <a:pPr>
              <a:buNone/>
            </a:pPr>
            <a:r>
              <a:rPr lang="es-ES" b="1" dirty="0">
                <a:effectLst/>
              </a:rPr>
              <a:t>Explicación de elementos importantes y hallazgos (texto debajo del gráfico):</a:t>
            </a:r>
            <a:endParaRPr lang="es-E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pie chart muestra la proporción de éxitos vs. fallos </a:t>
            </a:r>
            <a:r>
              <a:rPr lang="es-ES" b="1" dirty="0"/>
              <a:t>filtrado al sitio con la mayor tasa de éxito</a:t>
            </a:r>
            <a:r>
              <a:rPr lang="es-ES" dirty="0"/>
              <a:t> mediante el selector de sitio en el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Dash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Elementos clave: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Color verde dominante indica éxito total o casi total.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Interactividad del </a:t>
            </a:r>
            <a:r>
              <a:rPr lang="es-ES" dirty="0" err="1"/>
              <a:t>dashboard</a:t>
            </a:r>
            <a:r>
              <a:rPr lang="es-ES" dirty="0"/>
              <a:t> permite seleccionar cualquier sitio y ver inmediatamente su ratio (aquí se selecciona KSC LC-39A).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Hallazgos clave: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KSC LC-39A presenta la </a:t>
            </a:r>
            <a:r>
              <a:rPr lang="es-ES" b="1" dirty="0"/>
              <a:t>mayor tasa de éxito</a:t>
            </a:r>
            <a:r>
              <a:rPr lang="es-ES" dirty="0"/>
              <a:t> (100%) comparado con otros sitios como CCAFS SLC-40 (~60-70%) y VAFB SLC-4E (~80-90%).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se debe a que este sitio se usa principalmente en fases más maduras del Falcon 9 (Block 5) y con procedimientos operativos más refinados.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Demuestra la mejora continua de SpaceX: los sitios más nuevos o reutilizados intensivamente logran tasas de éxito cercanas al 100%.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buNone/>
            </a:pPr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>
                <a:effectLst/>
              </a:rPr>
              <a:t>Pie Chart del Sitio con Mayor Tasa de Éxito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24D3C6-D8F3-D395-7FC9-A4CF7B86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5125588"/>
            <a:ext cx="3199945" cy="17999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4176B9-B638-FF36-1519-2737C4CB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88" y="5280926"/>
            <a:ext cx="2839815" cy="14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/>
          <a:p>
            <a:r>
              <a:rPr lang="es-ES" b="1" dirty="0"/>
              <a:t>Análisis de </a:t>
            </a:r>
            <a:r>
              <a:rPr lang="es-ES" b="1" dirty="0" err="1"/>
              <a:t>Payload</a:t>
            </a:r>
            <a:r>
              <a:rPr lang="es-ES" b="1" dirty="0"/>
              <a:t> vs. </a:t>
            </a:r>
            <a:r>
              <a:rPr lang="es-ES" b="1" dirty="0" err="1"/>
              <a:t>Outcome</a:t>
            </a:r>
            <a:r>
              <a:rPr lang="es-ES" b="1" dirty="0"/>
              <a:t> con Selección de Rango</a:t>
            </a:r>
          </a:p>
          <a:p>
            <a:r>
              <a:rPr lang="es-ES" b="1" dirty="0"/>
              <a:t>Contenido principal (</a:t>
            </a:r>
            <a:r>
              <a:rPr lang="es-ES" b="1" dirty="0" err="1"/>
              <a:t>screenshots</a:t>
            </a:r>
            <a:r>
              <a:rPr lang="es-ES" b="1" dirty="0"/>
              <a:t> del </a:t>
            </a:r>
            <a:r>
              <a:rPr lang="es-ES" b="1" dirty="0" err="1"/>
              <a:t>scatter</a:t>
            </a:r>
            <a:r>
              <a:rPr lang="es-ES" b="1" dirty="0"/>
              <a:t> </a:t>
            </a:r>
            <a:r>
              <a:rPr lang="es-ES" b="1" dirty="0" err="1"/>
              <a:t>plot</a:t>
            </a:r>
            <a:r>
              <a:rPr lang="es-ES" b="1" dirty="0"/>
              <a:t> interactivo – muestra diferentes posiciones del slider):</a:t>
            </a:r>
            <a:r>
              <a:rPr lang="es-ES" dirty="0"/>
              <a:t> </a:t>
            </a:r>
            <a:r>
              <a:rPr lang="es-ES" dirty="0" err="1"/>
              <a:t>Scatter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con slider en rango bajo (0-2000 kg) mostrando mayor concentración de éxitos. Vista con slider en rango medio (2000-8000 kg) con mezcla de éxitos/fallos. Rango alto (8000-16000 kg) mostrando mayor éxito en </a:t>
            </a:r>
            <a:r>
              <a:rPr lang="es-ES" dirty="0" err="1"/>
              <a:t>payloads</a:t>
            </a:r>
            <a:r>
              <a:rPr lang="es-ES" dirty="0"/>
              <a:t> pesados. Vista completa del </a:t>
            </a:r>
            <a:r>
              <a:rPr lang="es-ES" dirty="0" err="1"/>
              <a:t>dashboard</a:t>
            </a:r>
            <a:r>
              <a:rPr lang="es-ES" dirty="0"/>
              <a:t> con </a:t>
            </a:r>
            <a:r>
              <a:rPr lang="es-ES" dirty="0" err="1"/>
              <a:t>scatter</a:t>
            </a:r>
            <a:r>
              <a:rPr lang="es-ES" dirty="0"/>
              <a:t> y slider visible.</a:t>
            </a:r>
          </a:p>
          <a:p>
            <a:r>
              <a:rPr lang="es-ES" b="1" dirty="0"/>
              <a:t>Explicación de elementos importantes y hallazgos (texto debajo de los </a:t>
            </a:r>
            <a:r>
              <a:rPr lang="es-ES" b="1" dirty="0" err="1"/>
              <a:t>screenshots</a:t>
            </a:r>
            <a:r>
              <a:rPr lang="es-ES" b="1" dirty="0"/>
              <a:t>):</a:t>
            </a:r>
            <a:endParaRPr lang="es-ES" dirty="0"/>
          </a:p>
          <a:p>
            <a:r>
              <a:rPr lang="es-ES" dirty="0"/>
              <a:t>El </a:t>
            </a:r>
            <a:r>
              <a:rPr lang="es-ES" b="1" dirty="0" err="1"/>
              <a:t>scatter</a:t>
            </a:r>
            <a:r>
              <a:rPr lang="es-ES" b="1" dirty="0"/>
              <a:t> </a:t>
            </a:r>
            <a:r>
              <a:rPr lang="es-ES" b="1" dirty="0" err="1"/>
              <a:t>plot</a:t>
            </a:r>
            <a:r>
              <a:rPr lang="es-ES" b="1" dirty="0"/>
              <a:t> interactivo</a:t>
            </a:r>
            <a:r>
              <a:rPr lang="es-ES" dirty="0"/>
              <a:t> en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Dash</a:t>
            </a:r>
            <a:r>
              <a:rPr lang="es-ES" dirty="0"/>
              <a:t> muestra </a:t>
            </a:r>
            <a:r>
              <a:rPr lang="es-ES" b="1" dirty="0" err="1"/>
              <a:t>Payload</a:t>
            </a:r>
            <a:r>
              <a:rPr lang="es-ES" b="1" dirty="0"/>
              <a:t> (kg)</a:t>
            </a:r>
            <a:r>
              <a:rPr lang="es-ES" dirty="0"/>
              <a:t> vs. </a:t>
            </a:r>
            <a:r>
              <a:rPr lang="es-ES" b="1" dirty="0"/>
              <a:t>Resultado de Lanzamiento</a:t>
            </a:r>
            <a:r>
              <a:rPr lang="es-ES" dirty="0"/>
              <a:t> (0 = fallo, 1 = éxito) para todos los sitios, con un </a:t>
            </a:r>
            <a:r>
              <a:rPr lang="es-ES" b="1" dirty="0" err="1"/>
              <a:t>range</a:t>
            </a:r>
            <a:r>
              <a:rPr lang="es-ES" b="1" dirty="0"/>
              <a:t> slider</a:t>
            </a:r>
            <a:r>
              <a:rPr lang="es-ES" dirty="0"/>
              <a:t> que permite filtrar por rangos de </a:t>
            </a:r>
            <a:r>
              <a:rPr lang="es-ES" dirty="0" err="1"/>
              <a:t>payload</a:t>
            </a:r>
            <a:r>
              <a:rPr lang="es-ES" dirty="0"/>
              <a:t>.</a:t>
            </a:r>
          </a:p>
          <a:p>
            <a:r>
              <a:rPr lang="es-ES" dirty="0"/>
              <a:t>Elementos clave:</a:t>
            </a:r>
          </a:p>
          <a:p>
            <a:pPr lvl="1"/>
            <a:r>
              <a:rPr lang="es-ES" b="1" dirty="0"/>
              <a:t>Eje X</a:t>
            </a:r>
            <a:r>
              <a:rPr lang="es-ES" dirty="0"/>
              <a:t>: Masa de </a:t>
            </a:r>
            <a:r>
              <a:rPr lang="es-ES" dirty="0" err="1"/>
              <a:t>payload</a:t>
            </a:r>
            <a:r>
              <a:rPr lang="es-ES" dirty="0"/>
              <a:t> (0-16,000+ kg).</a:t>
            </a:r>
          </a:p>
          <a:p>
            <a:pPr lvl="1"/>
            <a:r>
              <a:rPr lang="es-ES" b="1" dirty="0"/>
              <a:t>Eje Y</a:t>
            </a:r>
            <a:r>
              <a:rPr lang="es-ES" dirty="0"/>
              <a:t>: Resultado binario (0 o 1).</a:t>
            </a:r>
          </a:p>
          <a:p>
            <a:pPr lvl="1"/>
            <a:r>
              <a:rPr lang="es-ES" b="1" dirty="0"/>
              <a:t>Colores por sitio</a:t>
            </a:r>
            <a:r>
              <a:rPr lang="es-ES" dirty="0"/>
              <a:t>: CCAFS (azul), KSC (verde), VAFB (naranja).</a:t>
            </a:r>
          </a:p>
          <a:p>
            <a:pPr lvl="1"/>
            <a:r>
              <a:rPr lang="es-ES" b="1" dirty="0"/>
              <a:t>Slider interactivo</a:t>
            </a:r>
            <a:r>
              <a:rPr lang="es-ES" dirty="0"/>
              <a:t>: Permite seleccionar rangos específicos y ver cómo cambia la distribución de éxitos/fallos.</a:t>
            </a:r>
          </a:p>
          <a:p>
            <a:r>
              <a:rPr lang="es-ES" b="1" dirty="0"/>
              <a:t>Hallazgos clave por rango de </a:t>
            </a:r>
            <a:r>
              <a:rPr lang="es-ES" b="1" dirty="0" err="1"/>
              <a:t>payload</a:t>
            </a:r>
            <a:r>
              <a:rPr lang="es-ES" b="1" dirty="0"/>
              <a:t>:</a:t>
            </a:r>
            <a:endParaRPr lang="es-ES" dirty="0"/>
          </a:p>
          <a:p>
            <a:pPr lvl="1"/>
            <a:r>
              <a:rPr lang="es-ES" b="1" dirty="0"/>
              <a:t>Rango bajo (0-2000 kg)</a:t>
            </a:r>
            <a:r>
              <a:rPr lang="es-ES" dirty="0"/>
              <a:t>: Mayor densidad de éxitos (90%+), principalmente misiones de prueba o pequeños satélites.</a:t>
            </a:r>
          </a:p>
          <a:p>
            <a:pPr lvl="1"/>
            <a:r>
              <a:rPr lang="es-ES" b="1" dirty="0"/>
              <a:t>Rango medio (2000-8000 kg)</a:t>
            </a:r>
            <a:r>
              <a:rPr lang="es-ES" dirty="0"/>
              <a:t>: Mayor variabilidad con algunos fallos, especialmente en misiones tempranas con </a:t>
            </a:r>
            <a:r>
              <a:rPr lang="es-ES" dirty="0" err="1"/>
              <a:t>boosters</a:t>
            </a:r>
            <a:r>
              <a:rPr lang="es-ES" dirty="0"/>
              <a:t> v1.0/v1.1.</a:t>
            </a:r>
          </a:p>
          <a:p>
            <a:pPr lvl="1"/>
            <a:r>
              <a:rPr lang="es-ES" b="1" dirty="0"/>
              <a:t>Rango alto (8000-16,000 kg)</a:t>
            </a:r>
            <a:r>
              <a:rPr lang="es-ES" dirty="0"/>
              <a:t>: </a:t>
            </a:r>
            <a:r>
              <a:rPr lang="es-ES" b="1" dirty="0"/>
              <a:t>Mayor tasa de éxito</a:t>
            </a:r>
            <a:r>
              <a:rPr lang="es-ES" dirty="0"/>
              <a:t> (95%+) con </a:t>
            </a:r>
            <a:r>
              <a:rPr lang="es-ES" dirty="0" err="1"/>
              <a:t>boosters</a:t>
            </a:r>
            <a:r>
              <a:rPr lang="es-ES" dirty="0"/>
              <a:t> </a:t>
            </a:r>
            <a:r>
              <a:rPr lang="es-ES" b="1" dirty="0"/>
              <a:t>Falcon 9 Block 5</a:t>
            </a:r>
            <a:r>
              <a:rPr lang="es-ES" dirty="0"/>
              <a:t>, demostrando capacidad para cargas pesadas en órbitas GTO/HEO.</a:t>
            </a:r>
          </a:p>
          <a:p>
            <a:pPr lvl="1"/>
            <a:r>
              <a:rPr lang="es-ES" dirty="0"/>
              <a:t>Los sitios de Florida (CCAFS/KSC) dominan en </a:t>
            </a:r>
            <a:r>
              <a:rPr lang="es-ES" dirty="0" err="1"/>
              <a:t>payloads</a:t>
            </a:r>
            <a:r>
              <a:rPr lang="es-ES" dirty="0"/>
              <a:t> altos, mientras VAFB se enfoca en misiones más ligeras (SSO).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buNone/>
            </a:pPr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s-ES" dirty="0" err="1">
                <a:effectLst/>
              </a:rPr>
              <a:t>Dashboard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Plotly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Dash</a:t>
            </a:r>
            <a:r>
              <a:rPr lang="es-ES" dirty="0">
                <a:effectLst/>
              </a:rPr>
              <a:t>: </a:t>
            </a:r>
            <a:r>
              <a:rPr lang="es-ES" dirty="0" err="1">
                <a:effectLst/>
              </a:rPr>
              <a:t>Scatter</a:t>
            </a:r>
            <a:r>
              <a:rPr lang="es-ES" dirty="0">
                <a:effectLst/>
              </a:rPr>
              <a:t> </a:t>
            </a:r>
            <a:r>
              <a:rPr lang="es-ES" dirty="0" err="1">
                <a:effectLst/>
              </a:rPr>
              <a:t>Plot</a:t>
            </a:r>
            <a:r>
              <a:rPr lang="es-ES" dirty="0">
                <a:effectLst/>
              </a:rPr>
              <a:t> Interactivo - </a:t>
            </a:r>
            <a:r>
              <a:rPr lang="es-ES" dirty="0" err="1">
                <a:effectLst/>
              </a:rPr>
              <a:t>Payload</a:t>
            </a:r>
            <a:r>
              <a:rPr lang="es-ES" dirty="0">
                <a:effectLst/>
              </a:rPr>
              <a:t> vs. Resultado de Lanzamiento con Slider de Rango</a:t>
            </a:r>
          </a:p>
          <a:p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830" y="1650842"/>
            <a:ext cx="1068796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>
              <a:buNone/>
            </a:pPr>
            <a:r>
              <a:rPr lang="es-ES" sz="4800" b="1" dirty="0"/>
              <a:t>Comparación de Precisión de Modelos</a:t>
            </a:r>
          </a:p>
          <a:p>
            <a:pPr>
              <a:buNone/>
            </a:pPr>
            <a:r>
              <a:rPr lang="es-ES" sz="4800" b="1" dirty="0">
                <a:effectLst/>
              </a:rPr>
              <a:t>Contenido principal (bar chart grande centrado – ejemplos visuales de bar charts de </a:t>
            </a:r>
            <a:r>
              <a:rPr lang="es-ES" sz="4800" b="1" dirty="0" err="1">
                <a:effectLst/>
              </a:rPr>
              <a:t>accuracy</a:t>
            </a:r>
            <a:r>
              <a:rPr lang="es-ES" sz="4800" b="1" dirty="0">
                <a:effectLst/>
              </a:rPr>
              <a:t> en proyectos similares de predicción SpaceX):</a:t>
            </a:r>
          </a:p>
          <a:p>
            <a:pPr>
              <a:buNone/>
            </a:pPr>
            <a:endParaRPr lang="es-ES" sz="4800" b="1" dirty="0"/>
          </a:p>
          <a:p>
            <a:pPr>
              <a:buNone/>
            </a:pPr>
            <a:endParaRPr lang="es-ES" sz="4800" dirty="0">
              <a:effectLst/>
            </a:endParaRPr>
          </a:p>
          <a:p>
            <a:pPr>
              <a:buNone/>
            </a:pPr>
            <a:r>
              <a:rPr lang="es-ES" sz="4800" dirty="0">
                <a:effectLst/>
              </a:rPr>
              <a:t>Bar chart detallado de </a:t>
            </a:r>
            <a:r>
              <a:rPr lang="es-ES" sz="4800" dirty="0" err="1">
                <a:effectLst/>
              </a:rPr>
              <a:t>accuracies</a:t>
            </a:r>
            <a:r>
              <a:rPr lang="es-ES" sz="4800" dirty="0">
                <a:effectLst/>
              </a:rPr>
              <a:t> en clasificación.</a:t>
            </a:r>
          </a:p>
          <a:p>
            <a:pPr>
              <a:buNone/>
            </a:pPr>
            <a:r>
              <a:rPr lang="es-ES" sz="4800" b="1" dirty="0">
                <a:effectLst/>
              </a:rPr>
              <a:t>Texto clave en la diapositiva (</a:t>
            </a:r>
            <a:r>
              <a:rPr lang="es-ES" sz="4800" b="1" dirty="0" err="1">
                <a:effectLst/>
              </a:rPr>
              <a:t>bullet</a:t>
            </a:r>
            <a:r>
              <a:rPr lang="es-ES" sz="4800" b="1" dirty="0">
                <a:effectLst/>
              </a:rPr>
              <a:t> </a:t>
            </a:r>
            <a:r>
              <a:rPr lang="es-ES" sz="4800" b="1" dirty="0" err="1">
                <a:effectLst/>
              </a:rPr>
              <a:t>points</a:t>
            </a:r>
            <a:r>
              <a:rPr lang="es-ES" sz="4800" b="1" dirty="0">
                <a:effectLst/>
              </a:rPr>
              <a:t> junto al chart):</a:t>
            </a:r>
            <a:endParaRPr lang="es-ES" sz="48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4800" dirty="0"/>
              <a:t>Modelos evaluados: </a:t>
            </a:r>
            <a:r>
              <a:rPr lang="es-ES" sz="4800" dirty="0" err="1"/>
              <a:t>Logistic</a:t>
            </a:r>
            <a:r>
              <a:rPr lang="es-ES" sz="4800" dirty="0"/>
              <a:t> </a:t>
            </a:r>
            <a:r>
              <a:rPr lang="es-ES" sz="4800" dirty="0" err="1"/>
              <a:t>Regression</a:t>
            </a:r>
            <a:r>
              <a:rPr lang="es-ES" sz="4800" dirty="0"/>
              <a:t>, SVM, </a:t>
            </a:r>
            <a:r>
              <a:rPr lang="es-ES" sz="4800" dirty="0" err="1"/>
              <a:t>Decision</a:t>
            </a:r>
            <a:r>
              <a:rPr lang="es-ES" sz="4800" dirty="0"/>
              <a:t> </a:t>
            </a:r>
            <a:r>
              <a:rPr lang="es-ES" sz="4800" dirty="0" err="1"/>
              <a:t>Tree</a:t>
            </a:r>
            <a:r>
              <a:rPr lang="es-ES" sz="4800" dirty="0"/>
              <a:t>, </a:t>
            </a:r>
            <a:r>
              <a:rPr lang="es-ES" sz="4800" dirty="0" err="1"/>
              <a:t>Random</a:t>
            </a:r>
            <a:r>
              <a:rPr lang="es-ES" sz="4800" dirty="0"/>
              <a:t> Forest.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800" b="1" dirty="0"/>
              <a:t>Modelo con mayor </a:t>
            </a:r>
            <a:r>
              <a:rPr lang="es-ES" sz="4800" b="1" dirty="0" err="1"/>
              <a:t>precisión:Random</a:t>
            </a:r>
            <a:r>
              <a:rPr lang="es-ES" sz="4800" b="1" dirty="0"/>
              <a:t> Forest</a:t>
            </a:r>
            <a:r>
              <a:rPr lang="es-ES" sz="4800" dirty="0"/>
              <a:t> (~0.90-0.95, dependiendo del </a:t>
            </a:r>
            <a:r>
              <a:rPr lang="es-ES" sz="4800" dirty="0" err="1"/>
              <a:t>tuning</a:t>
            </a:r>
            <a:r>
              <a:rPr lang="es-ES" sz="48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800" dirty="0"/>
              <a:t>Precisión típica en el </a:t>
            </a:r>
            <a:r>
              <a:rPr lang="es-ES" sz="4800" dirty="0" err="1"/>
              <a:t>dataset</a:t>
            </a:r>
            <a:r>
              <a:rPr lang="es-ES" sz="4800" dirty="0"/>
              <a:t> SpaceX: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Random</a:t>
            </a:r>
            <a:r>
              <a:rPr lang="es-ES" sz="4800" dirty="0"/>
              <a:t> Forest: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Decision</a:t>
            </a:r>
            <a:r>
              <a:rPr lang="es-ES" sz="4800" dirty="0"/>
              <a:t> </a:t>
            </a:r>
            <a:r>
              <a:rPr lang="es-ES" sz="4800" dirty="0" err="1"/>
              <a:t>Tree</a:t>
            </a:r>
            <a:r>
              <a:rPr lang="es-ES" sz="4800" dirty="0"/>
              <a:t>: 0.88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/>
              <a:t>SVM: 0.85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Logistic</a:t>
            </a:r>
            <a:r>
              <a:rPr lang="es-ES" sz="4800" dirty="0"/>
              <a:t> </a:t>
            </a:r>
            <a:r>
              <a:rPr lang="es-ES" sz="4800" dirty="0" err="1"/>
              <a:t>Regression</a:t>
            </a:r>
            <a:r>
              <a:rPr lang="es-ES" sz="4800" dirty="0"/>
              <a:t>: 0.83</a:t>
            </a:r>
          </a:p>
          <a:p>
            <a:pPr>
              <a:buNone/>
            </a:pPr>
            <a:r>
              <a:rPr lang="es-ES" sz="4800" b="1" dirty="0">
                <a:effectLst/>
              </a:rPr>
              <a:t>Explicación de elementos importantes y hallazgos (texto debajo del chart):</a:t>
            </a:r>
            <a:endParaRPr lang="es-ES" sz="48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4800" dirty="0"/>
              <a:t>El </a:t>
            </a:r>
            <a:r>
              <a:rPr lang="es-ES" sz="4800" b="1" dirty="0"/>
              <a:t>bar chart</a:t>
            </a:r>
            <a:r>
              <a:rPr lang="es-ES" sz="4800" dirty="0"/>
              <a:t> visualiza la precisión (</a:t>
            </a:r>
            <a:r>
              <a:rPr lang="es-ES" sz="4800" dirty="0" err="1"/>
              <a:t>accuracy</a:t>
            </a:r>
            <a:r>
              <a:rPr lang="es-ES" sz="4800" dirty="0"/>
              <a:t>) de los modelos de clasificación entrenados para predecir el éxito del aterrizaje de Falcon 9 (</a:t>
            </a:r>
            <a:r>
              <a:rPr lang="es-ES" sz="4800" dirty="0" err="1"/>
              <a:t>Class</a:t>
            </a:r>
            <a:r>
              <a:rPr lang="es-ES" sz="4800" dirty="0"/>
              <a:t> = 1 éxito, 0 fallo).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800" dirty="0"/>
              <a:t>Elementos clave: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/>
              <a:t>Barras ordenadas por precisión descendente.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Random</a:t>
            </a:r>
            <a:r>
              <a:rPr lang="es-ES" sz="4800" dirty="0"/>
              <a:t> Forest destaca con la barra más alta gracias a su ensemble de árboles, reduciendo </a:t>
            </a:r>
            <a:r>
              <a:rPr lang="es-ES" sz="4800" dirty="0" err="1"/>
              <a:t>overfitting</a:t>
            </a:r>
            <a:r>
              <a:rPr lang="es-ES" sz="4800" dirty="0"/>
              <a:t> y manejando bien </a:t>
            </a:r>
            <a:r>
              <a:rPr lang="es-ES" sz="4800" dirty="0" err="1"/>
              <a:t>features</a:t>
            </a:r>
            <a:r>
              <a:rPr lang="es-ES" sz="4800" dirty="0"/>
              <a:t> categóricas/orbitas.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4800" b="1" dirty="0"/>
              <a:t>Hallazgos clave:</a:t>
            </a:r>
            <a:endParaRPr lang="es-ES" sz="4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b="1" dirty="0" err="1"/>
              <a:t>Random</a:t>
            </a:r>
            <a:r>
              <a:rPr lang="es-ES" sz="4800" b="1" dirty="0"/>
              <a:t> Forest</a:t>
            </a:r>
            <a:r>
              <a:rPr lang="es-ES" sz="4800" dirty="0"/>
              <a:t> es el mejor modelo (mayor </a:t>
            </a:r>
            <a:r>
              <a:rPr lang="es-ES" sz="4800" dirty="0" err="1"/>
              <a:t>accuracy</a:t>
            </a:r>
            <a:r>
              <a:rPr lang="es-ES" sz="4800" dirty="0"/>
              <a:t>), ideal para este </a:t>
            </a:r>
            <a:r>
              <a:rPr lang="es-ES" sz="4800" dirty="0" err="1"/>
              <a:t>dataset</a:t>
            </a:r>
            <a:r>
              <a:rPr lang="es-ES" sz="4800" dirty="0"/>
              <a:t> desbalanceado y con variables mixtas (</a:t>
            </a:r>
            <a:r>
              <a:rPr lang="es-ES" sz="4800" dirty="0" err="1"/>
              <a:t>payload</a:t>
            </a:r>
            <a:r>
              <a:rPr lang="es-ES" sz="4800" dirty="0"/>
              <a:t>, </a:t>
            </a:r>
            <a:r>
              <a:rPr lang="es-ES" sz="4800" dirty="0" err="1"/>
              <a:t>orbit</a:t>
            </a:r>
            <a:r>
              <a:rPr lang="es-ES" sz="4800" dirty="0"/>
              <a:t>, site).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/>
              <a:t>Mejora significativa sobre modelos simples como </a:t>
            </a:r>
            <a:r>
              <a:rPr lang="es-ES" sz="4800" dirty="0" err="1"/>
              <a:t>Logistic</a:t>
            </a:r>
            <a:r>
              <a:rPr lang="es-ES" sz="4800" dirty="0"/>
              <a:t> </a:t>
            </a:r>
            <a:r>
              <a:rPr lang="es-ES" sz="4800" dirty="0" err="1"/>
              <a:t>Regression</a:t>
            </a:r>
            <a:r>
              <a:rPr lang="es-ES" sz="4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4800" dirty="0"/>
              <a:t>Esto permite predecir con alta confiabilidad el </a:t>
            </a:r>
            <a:r>
              <a:rPr lang="es-ES" sz="4800" dirty="0" err="1"/>
              <a:t>outcome</a:t>
            </a:r>
            <a:r>
              <a:rPr lang="es-ES" sz="4800" dirty="0"/>
              <a:t> basado en </a:t>
            </a:r>
            <a:r>
              <a:rPr lang="es-ES" sz="4800" dirty="0" err="1"/>
              <a:t>features</a:t>
            </a:r>
            <a:r>
              <a:rPr lang="es-ES" sz="4800" dirty="0"/>
              <a:t> históricas.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851C7D5-AAC9-580F-EC85-5DB9431F1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97463"/>
              </p:ext>
            </p:extLst>
          </p:nvPr>
        </p:nvGraphicFramePr>
        <p:xfrm>
          <a:off x="1137138" y="4916778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49488669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801370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83012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/>
                        <a:t>Predicho: Fallo (0)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/>
                        <a:t>Predicho: Éxito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77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b="1">
                          <a:effectLst/>
                        </a:rPr>
                        <a:t>Real: Fallo (0)</a:t>
                      </a:r>
                      <a:endParaRPr lang="es-E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>
                          <a:effectLst/>
                        </a:rPr>
                        <a:t>TN ≈ 8-12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>
                          <a:effectLst/>
                        </a:rPr>
                        <a:t>FP ≈ 1-3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811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b="1" dirty="0">
                          <a:effectLst/>
                        </a:rPr>
                        <a:t>Real: Éxito (1)</a:t>
                      </a:r>
                      <a:endParaRPr lang="es-E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>
                          <a:effectLst/>
                        </a:rPr>
                        <a:t>FN ≈ 2-4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dirty="0">
                          <a:effectLst/>
                        </a:rPr>
                        <a:t>TP ≈ 35-40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93112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9017E6E-A1A9-5920-0F0B-65F6295AFBF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475331" y="1465218"/>
            <a:ext cx="1171666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Matriz de Confusión –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Forest (Mejor Modelo de Clasificación)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Contenido principal (matriz grande centrada):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Explicación corta (debajo de la matriz):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Modelo: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Forest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(mayor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análisis predictivo).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diagonal principal (TN + TP) es dominante → alta precisión (&gt;90%).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Errores bajos: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Pocos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Positives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(predice éxito cuando falla → riesgo mínimo).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Pocos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Negatives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(predice fallo cuando tiene éxito).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Conclusión: El modelo predice con gran confiabilidad el resultado del aterrizaje de la primera etapa de Falcon 9,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especialmente los éxitos, lo que demuestra su utilidad para planificación de misiones.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043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s-ES" sz="1600" b="1" dirty="0">
                <a:effectLst/>
              </a:rPr>
              <a:t>Contenido principal (</a:t>
            </a:r>
            <a:r>
              <a:rPr lang="es-ES" sz="1600" b="1" dirty="0" err="1">
                <a:effectLst/>
              </a:rPr>
              <a:t>bullet</a:t>
            </a:r>
            <a:r>
              <a:rPr lang="es-ES" sz="1600" b="1" dirty="0">
                <a:effectLst/>
              </a:rPr>
              <a:t> </a:t>
            </a:r>
            <a:r>
              <a:rPr lang="es-ES" sz="1600" b="1" dirty="0" err="1">
                <a:effectLst/>
              </a:rPr>
              <a:t>points</a:t>
            </a:r>
            <a:r>
              <a:rPr lang="es-ES" sz="1600" b="1" dirty="0">
                <a:effectLst/>
              </a:rPr>
              <a:t> grandes y claros, centrados):</a:t>
            </a:r>
            <a:endParaRPr lang="es-ES" sz="16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Punto 1:</a:t>
            </a:r>
            <a:r>
              <a:rPr lang="es-ES" sz="1600" dirty="0"/>
              <a:t> SpaceX ha logrado una tasa de éxito excepcionalmente alta (&gt;95% en lanzamientos recientes), especialmente en sitios de Florida (KSC LC-39A y CCAFS SLC-40), gracias a la madurez del Falcon 9 Block 5 y la reutilización de </a:t>
            </a:r>
            <a:r>
              <a:rPr lang="es-ES" sz="1600" dirty="0" err="1"/>
              <a:t>boosters</a:t>
            </a:r>
            <a:r>
              <a:rPr lang="es-E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Punto 2:</a:t>
            </a:r>
            <a:r>
              <a:rPr lang="es-ES" sz="1600" dirty="0"/>
              <a:t> Los análisis interactivos (</a:t>
            </a:r>
            <a:r>
              <a:rPr lang="es-ES" sz="1600" dirty="0" err="1"/>
              <a:t>Folium</a:t>
            </a:r>
            <a:r>
              <a:rPr lang="es-ES" sz="1600" dirty="0"/>
              <a:t> y </a:t>
            </a:r>
            <a:r>
              <a:rPr lang="es-ES" sz="1600" dirty="0" err="1"/>
              <a:t>Plotly</a:t>
            </a:r>
            <a:r>
              <a:rPr lang="es-ES" sz="1600" dirty="0"/>
              <a:t> </a:t>
            </a:r>
            <a:r>
              <a:rPr lang="es-ES" sz="1600" dirty="0" err="1"/>
              <a:t>Dash</a:t>
            </a:r>
            <a:r>
              <a:rPr lang="es-ES" sz="1600" dirty="0"/>
              <a:t>) revelan que los </a:t>
            </a:r>
            <a:r>
              <a:rPr lang="es-ES" sz="1600" dirty="0" err="1"/>
              <a:t>payloads</a:t>
            </a:r>
            <a:r>
              <a:rPr lang="es-ES" sz="1600" dirty="0"/>
              <a:t> más pesados (8000-15600 kg) se manejan con mayor éxito, y la proximidad estratégica a costa, carreteras y ferrocarriles optimiza seguridad y logística.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Punto 3:</a:t>
            </a:r>
            <a:r>
              <a:rPr lang="es-ES" sz="1600" dirty="0"/>
              <a:t> El modelo predictivo </a:t>
            </a:r>
            <a:r>
              <a:rPr lang="es-ES" sz="1600" dirty="0" err="1"/>
              <a:t>Random</a:t>
            </a:r>
            <a:r>
              <a:rPr lang="es-ES" sz="1600" dirty="0"/>
              <a:t> Forest alcanzó la mayor precisión (~92%), demostrando que es posible predecir con alta confiabilidad el éxito del aterrizaje basado en variables como órbita, </a:t>
            </a:r>
            <a:r>
              <a:rPr lang="es-ES" sz="1600" dirty="0" err="1"/>
              <a:t>payload</a:t>
            </a:r>
            <a:r>
              <a:rPr lang="es-ES" sz="1600" dirty="0"/>
              <a:t> y sitio de lanzamiento.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b="1" dirty="0"/>
              <a:t>Punto 4:</a:t>
            </a:r>
            <a:r>
              <a:rPr lang="es-ES" sz="1600" dirty="0"/>
              <a:t> Este proyecto destaca el poder de la ciencia de datos para analizar el rápido progreso de SpaceX hacia la reutilización sostenible, reduciendo costos y aumentando la frecuencia de lanzamientos espaciales.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ES" b="1" dirty="0">
                <a:effectLst/>
              </a:rPr>
              <a:t>Contenido principal (secciones cortas con ejemplos visuales):</a:t>
            </a:r>
            <a:endParaRPr lang="es-E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s-ES" b="1" dirty="0" err="1"/>
              <a:t>DataFrames</a:t>
            </a:r>
            <a:r>
              <a:rPr lang="es-ES" b="1" dirty="0"/>
              <a:t> y Outputs de Notebooks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Tablas procesadas de lanzamientos SpaceX (data </a:t>
            </a:r>
            <a:r>
              <a:rPr lang="es-ES" dirty="0" err="1"/>
              <a:t>collection</a:t>
            </a:r>
            <a:r>
              <a:rPr lang="es-ES" dirty="0"/>
              <a:t> + </a:t>
            </a:r>
            <a:r>
              <a:rPr lang="es-ES" dirty="0" err="1"/>
              <a:t>wrangling</a:t>
            </a:r>
            <a:r>
              <a:rPr lang="es-ES" dirty="0"/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Ejemplos de resultados EDA.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Consultas SQL Seleccionadas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Queries</a:t>
            </a:r>
            <a:r>
              <a:rPr lang="es-ES" dirty="0"/>
              <a:t> y resultados clave (</a:t>
            </a:r>
            <a:r>
              <a:rPr lang="es-ES" dirty="0" err="1"/>
              <a:t>e.g</a:t>
            </a:r>
            <a:r>
              <a:rPr lang="es-ES" dirty="0"/>
              <a:t>., </a:t>
            </a:r>
            <a:r>
              <a:rPr lang="es-ES" dirty="0" err="1"/>
              <a:t>payload</a:t>
            </a:r>
            <a:r>
              <a:rPr lang="es-ES" dirty="0"/>
              <a:t> máximo, tasas de éxito, rankings 2015-2017).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Gráficos Adicionales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Visualizaciones extra: tendencias anuales, distribuciones de órbitas, aterrizajes acumulados.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Mapas </a:t>
            </a:r>
            <a:r>
              <a:rPr lang="es-ES" b="1" dirty="0" err="1"/>
              <a:t>Folium</a:t>
            </a:r>
            <a:r>
              <a:rPr lang="es-ES" b="1" dirty="0"/>
              <a:t> y </a:t>
            </a:r>
            <a:r>
              <a:rPr lang="es-ES" b="1" dirty="0" err="1"/>
              <a:t>Dashboard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Vistas alternativas de mapas interactivos y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Dash</a:t>
            </a:r>
            <a:r>
              <a:rPr lang="es-ES" dirty="0"/>
              <a:t>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Código Python Relevante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Snippets</a:t>
            </a:r>
            <a:r>
              <a:rPr lang="es-ES" dirty="0"/>
              <a:t> de modelos ML y evaluación (</a:t>
            </a:r>
            <a:r>
              <a:rPr lang="es-ES" dirty="0" err="1"/>
              <a:t>Random</a:t>
            </a:r>
            <a:r>
              <a:rPr lang="es-ES"/>
              <a:t> Forest).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buNone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D</a:t>
            </a:r>
            <a:r>
              <a:rPr lang="es-ES" sz="1800" b="1" dirty="0">
                <a:solidFill>
                  <a:schemeClr val="tx1"/>
                </a:solidFill>
                <a:effectLst/>
              </a:rPr>
              <a:t>Recolección de Datos:</a:t>
            </a:r>
            <a:endParaRPr lang="es-ES" sz="1800" dirty="0"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API REST de SpaceX (datos estructurados).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Web </a:t>
            </a:r>
            <a:r>
              <a:rPr lang="es-ES" sz="1800" dirty="0" err="1">
                <a:solidFill>
                  <a:schemeClr val="tx1"/>
                </a:solidFill>
              </a:rPr>
              <a:t>scraping</a:t>
            </a:r>
            <a:r>
              <a:rPr lang="es-ES" sz="1800" dirty="0">
                <a:solidFill>
                  <a:schemeClr val="tx1"/>
                </a:solidFill>
              </a:rPr>
              <a:t> de Wikipedia (datos históricos).</a:t>
            </a:r>
          </a:p>
          <a:p>
            <a:pPr>
              <a:buNone/>
            </a:pPr>
            <a:r>
              <a:rPr lang="es-ES" sz="1800" b="1" dirty="0" err="1">
                <a:solidFill>
                  <a:schemeClr val="tx1"/>
                </a:solidFill>
                <a:effectLst/>
              </a:rPr>
              <a:t>Wrangling</a:t>
            </a:r>
            <a:r>
              <a:rPr lang="es-ES" sz="1800" b="1" dirty="0">
                <a:solidFill>
                  <a:schemeClr val="tx1"/>
                </a:solidFill>
                <a:effectLst/>
              </a:rPr>
              <a:t>:</a:t>
            </a:r>
            <a:r>
              <a:rPr lang="es-ES" sz="1800" dirty="0">
                <a:solidFill>
                  <a:schemeClr val="tx1"/>
                </a:solidFill>
                <a:effectLst/>
              </a:rPr>
              <a:t> Limpieza de valores nulos, estandarización de </a:t>
            </a:r>
            <a:r>
              <a:rPr lang="es-ES" sz="1800" dirty="0" err="1">
                <a:solidFill>
                  <a:schemeClr val="tx1"/>
                </a:solidFill>
                <a:effectLst/>
              </a:rPr>
              <a:t>outcomes</a:t>
            </a:r>
            <a:r>
              <a:rPr lang="es-ES" sz="1800" dirty="0">
                <a:solidFill>
                  <a:schemeClr val="tx1"/>
                </a:solidFill>
                <a:effectLst/>
              </a:rPr>
              <a:t> (</a:t>
            </a:r>
            <a:r>
              <a:rPr lang="es-ES" sz="1800" dirty="0" err="1">
                <a:solidFill>
                  <a:schemeClr val="tx1"/>
                </a:solidFill>
                <a:effectLst/>
              </a:rPr>
              <a:t>Success</a:t>
            </a:r>
            <a:r>
              <a:rPr lang="es-ES" sz="1800" dirty="0">
                <a:solidFill>
                  <a:schemeClr val="tx1"/>
                </a:solidFill>
                <a:effectLst/>
              </a:rPr>
              <a:t>/</a:t>
            </a:r>
            <a:r>
              <a:rPr lang="es-ES" sz="1800" dirty="0" err="1">
                <a:solidFill>
                  <a:schemeClr val="tx1"/>
                </a:solidFill>
                <a:effectLst/>
              </a:rPr>
              <a:t>Failure</a:t>
            </a:r>
            <a:r>
              <a:rPr lang="es-ES" sz="1800" dirty="0">
                <a:solidFill>
                  <a:schemeClr val="tx1"/>
                </a:solidFill>
                <a:effectLst/>
              </a:rPr>
              <a:t>), codificación de variables categóricas.</a:t>
            </a:r>
          </a:p>
          <a:p>
            <a:pPr>
              <a:buNone/>
            </a:pPr>
            <a:r>
              <a:rPr lang="es-ES" sz="1800" b="1" dirty="0">
                <a:solidFill>
                  <a:schemeClr val="tx1"/>
                </a:solidFill>
                <a:effectLst/>
              </a:rPr>
              <a:t>Notebooks GitHub (ejemplo):</a:t>
            </a:r>
            <a:r>
              <a:rPr lang="es-ES" sz="1800" b="1" dirty="0">
                <a:solidFill>
                  <a:schemeClr val="tx1"/>
                </a:solidFill>
              </a:rPr>
              <a:t> </a:t>
            </a:r>
            <a:r>
              <a:rPr lang="es-ES" sz="1800" b="1" dirty="0">
                <a:solidFill>
                  <a:schemeClr val="tx1"/>
                </a:solidFill>
                <a:hlinkClick r:id="rId4"/>
              </a:rPr>
              <a:t>https://github.com/Heran76/machinelearning</a:t>
            </a:r>
            <a:endParaRPr lang="es-ES" sz="18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s-ES" sz="1800" b="1" dirty="0">
                <a:solidFill>
                  <a:schemeClr val="tx1"/>
                </a:solidFill>
                <a:effectLst/>
              </a:rPr>
              <a:t>                                                        </a:t>
            </a:r>
            <a:endParaRPr lang="es-ES" sz="1800" dirty="0">
              <a:solidFill>
                <a:schemeClr val="tx1"/>
              </a:solidFill>
              <a:effectLst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98530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94B81A-1F20-6025-535F-EF2FD0D0FA0C}"/>
              </a:ext>
            </a:extLst>
          </p:cNvPr>
          <p:cNvSpPr txBox="1"/>
          <p:nvPr/>
        </p:nvSpPr>
        <p:spPr>
          <a:xfrm>
            <a:off x="770011" y="3166535"/>
            <a:ext cx="1008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EDA con Visualización: Gráficos con </a:t>
            </a:r>
            <a:r>
              <a:rPr lang="es-ES" dirty="0" err="1"/>
              <a:t>Matplotlib</a:t>
            </a:r>
            <a:r>
              <a:rPr lang="es-ES" dirty="0"/>
              <a:t>/</a:t>
            </a:r>
            <a:r>
              <a:rPr lang="es-ES" dirty="0" err="1"/>
              <a:t>Seaborn</a:t>
            </a:r>
            <a:r>
              <a:rPr lang="es-ES" dirty="0"/>
              <a:t> (</a:t>
            </a:r>
            <a:r>
              <a:rPr lang="es-ES" dirty="0" err="1"/>
              <a:t>scatter</a:t>
            </a:r>
            <a:r>
              <a:rPr lang="es-ES" dirty="0"/>
              <a:t>, bar, line). EDA con SQL: Consultas para sitios únicos, </a:t>
            </a:r>
            <a:r>
              <a:rPr lang="es-ES" dirty="0" err="1"/>
              <a:t>payloads</a:t>
            </a:r>
            <a:r>
              <a:rPr lang="es-ES" dirty="0"/>
              <a:t>, conteos de éxito.</a:t>
            </a:r>
          </a:p>
          <a:p>
            <a:r>
              <a:rPr lang="es-ES" dirty="0"/>
              <a:t> </a:t>
            </a:r>
          </a:p>
          <a:p>
            <a:r>
              <a:rPr lang="es-ES" dirty="0" err="1"/>
              <a:t>Dashboard</a:t>
            </a:r>
            <a:r>
              <a:rPr lang="es-ES" dirty="0"/>
              <a:t> (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Dash</a:t>
            </a:r>
            <a:r>
              <a:rPr lang="es-ES" dirty="0"/>
              <a:t>): Pie charts de éxito por sitio, </a:t>
            </a:r>
            <a:r>
              <a:rPr lang="es-ES" dirty="0" err="1"/>
              <a:t>scatter</a:t>
            </a:r>
            <a:r>
              <a:rPr lang="es-ES" dirty="0"/>
              <a:t> interactivo de </a:t>
            </a:r>
            <a:r>
              <a:rPr lang="es-ES" dirty="0" err="1"/>
              <a:t>payload</a:t>
            </a:r>
            <a:r>
              <a:rPr lang="es-ES" dirty="0"/>
              <a:t> vs. </a:t>
            </a:r>
            <a:r>
              <a:rPr lang="es-ES" dirty="0" err="1"/>
              <a:t>outcome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https://github.com/Heran76/Tesla-GameStop-Final-Project2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5393470-8D49-BEE9-81F3-F2D3D23A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96" y="1765878"/>
            <a:ext cx="5491766" cy="50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697704"/>
            <a:ext cx="10637234" cy="203579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buNone/>
            </a:pPr>
            <a:r>
              <a:rPr lang="es-ES" sz="1200" dirty="0">
                <a:effectLst/>
              </a:rPr>
              <a:t>El web </a:t>
            </a:r>
            <a:r>
              <a:rPr lang="es-ES" sz="1200" dirty="0" err="1">
                <a:effectLst/>
              </a:rPr>
              <a:t>scraping</a:t>
            </a:r>
            <a:r>
              <a:rPr lang="es-ES" sz="1200" dirty="0">
                <a:effectLst/>
              </a:rPr>
              <a:t> se realizó para extraer datos históricos de lanzamientos Falcon 9 desde la página de Wikipedia "</a:t>
            </a:r>
            <a:r>
              <a:rPr lang="es-ES" sz="1200" dirty="0" err="1">
                <a:effectLst/>
              </a:rPr>
              <a:t>List</a:t>
            </a:r>
            <a:r>
              <a:rPr lang="es-ES" sz="1200" dirty="0">
                <a:effectLst/>
              </a:rPr>
              <a:t> </a:t>
            </a:r>
            <a:r>
              <a:rPr lang="es-ES" sz="1200" dirty="0" err="1">
                <a:effectLst/>
              </a:rPr>
              <a:t>of</a:t>
            </a:r>
            <a:r>
              <a:rPr lang="es-ES" sz="1200" dirty="0">
                <a:effectLst/>
              </a:rPr>
              <a:t> Falcon 9 and Falcon Heavy </a:t>
            </a:r>
            <a:r>
              <a:rPr lang="es-ES" sz="1200" dirty="0" err="1">
                <a:effectLst/>
              </a:rPr>
              <a:t>launches</a:t>
            </a:r>
            <a:r>
              <a:rPr lang="es-ES" sz="1200" dirty="0">
                <a:effectLst/>
              </a:rPr>
              <a:t>".</a:t>
            </a:r>
          </a:p>
          <a:p>
            <a:pPr>
              <a:buNone/>
            </a:pPr>
            <a:r>
              <a:rPr lang="es-ES" sz="1200" b="1" dirty="0">
                <a:effectLst/>
              </a:rPr>
              <a:t>Key </a:t>
            </a:r>
            <a:r>
              <a:rPr lang="es-ES" sz="1200" b="1" dirty="0" err="1">
                <a:effectLst/>
              </a:rPr>
              <a:t>phrases</a:t>
            </a:r>
            <a:r>
              <a:rPr lang="es-ES" sz="1200" b="1" dirty="0">
                <a:effectLst/>
              </a:rPr>
              <a:t> del proceso:</a:t>
            </a:r>
            <a:endParaRPr lang="es-ES" sz="12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Importar librerías: </a:t>
            </a:r>
            <a:r>
              <a:rPr lang="es-ES" sz="1200" dirty="0" err="1"/>
              <a:t>requests</a:t>
            </a:r>
            <a:r>
              <a:rPr lang="es-ES" sz="1200" dirty="0"/>
              <a:t>, </a:t>
            </a:r>
            <a:r>
              <a:rPr lang="es-ES" sz="1200" dirty="0" err="1"/>
              <a:t>BeautifulSoup</a:t>
            </a:r>
            <a:r>
              <a:rPr lang="es-ES" sz="1200" dirty="0"/>
              <a:t>, pandas.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Enviar solicitud HTTP GET a la URL de Wikipedia.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 err="1"/>
              <a:t>Parsear</a:t>
            </a:r>
            <a:r>
              <a:rPr lang="es-ES" sz="1200" dirty="0"/>
              <a:t> el HTML con </a:t>
            </a:r>
            <a:r>
              <a:rPr lang="es-ES" sz="1200" dirty="0" err="1"/>
              <a:t>BeautifulSoup</a:t>
            </a:r>
            <a:r>
              <a:rPr lang="es-E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Identificar y seleccionar la tabla correcta (por clase o índice).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Extraer filas y columnas (Date, </a:t>
            </a:r>
            <a:r>
              <a:rPr lang="es-ES" sz="1200" dirty="0" err="1"/>
              <a:t>Payload</a:t>
            </a:r>
            <a:r>
              <a:rPr lang="es-ES" sz="1200" dirty="0"/>
              <a:t>, </a:t>
            </a:r>
            <a:r>
              <a:rPr lang="es-ES" sz="1200" dirty="0" err="1"/>
              <a:t>Launch</a:t>
            </a:r>
            <a:r>
              <a:rPr lang="es-ES" sz="1200" dirty="0"/>
              <a:t> Site, </a:t>
            </a:r>
            <a:r>
              <a:rPr lang="es-ES" sz="1200" dirty="0" err="1"/>
              <a:t>Outcome</a:t>
            </a:r>
            <a:r>
              <a:rPr lang="es-ES" sz="1200" dirty="0"/>
              <a:t>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Limpiar datos extraídos (eliminar referencias, formatear fechas).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Convertir a Pandas </a:t>
            </a:r>
            <a:r>
              <a:rPr lang="es-ES" sz="1200" dirty="0" err="1"/>
              <a:t>DataFrame</a:t>
            </a:r>
            <a:r>
              <a:rPr lang="es-E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Guardar/</a:t>
            </a:r>
            <a:r>
              <a:rPr lang="es-ES" sz="1200" dirty="0" err="1"/>
              <a:t>merge</a:t>
            </a:r>
            <a:r>
              <a:rPr lang="es-ES" sz="1200" dirty="0"/>
              <a:t> con datos de API para </a:t>
            </a:r>
            <a:r>
              <a:rPr lang="es-ES" sz="1200" dirty="0" err="1"/>
              <a:t>dataset</a:t>
            </a:r>
            <a:r>
              <a:rPr lang="es-ES" sz="1200" dirty="0"/>
              <a:t> completo.</a:t>
            </a:r>
          </a:p>
          <a:p>
            <a:pPr>
              <a:buNone/>
            </a:pPr>
            <a:r>
              <a:rPr lang="es-ES" sz="1200" dirty="0">
                <a:effectLst/>
              </a:rPr>
              <a:t>Este método complementa la API de SpaceX, capturando datos históricos no disponibles en la API.</a:t>
            </a:r>
          </a:p>
          <a:p>
            <a:pPr>
              <a:buNone/>
            </a:pPr>
            <a:r>
              <a:rPr lang="es-ES" sz="1200" b="1" dirty="0" err="1">
                <a:effectLst/>
              </a:rPr>
              <a:t>Flowchart</a:t>
            </a:r>
            <a:r>
              <a:rPr lang="es-ES" sz="1200" b="1" dirty="0">
                <a:effectLst/>
              </a:rPr>
              <a:t> del proceso de Web </a:t>
            </a:r>
            <a:r>
              <a:rPr lang="es-ES" sz="1200" b="1" dirty="0" err="1">
                <a:effectLst/>
              </a:rPr>
              <a:t>Scraping</a:t>
            </a:r>
            <a:r>
              <a:rPr lang="es-ES" sz="1200" b="1" dirty="0">
                <a:effectLst/>
              </a:rPr>
              <a:t>:</a:t>
            </a:r>
            <a:endParaRPr lang="es-ES" sz="1200" dirty="0">
              <a:effectLst/>
            </a:endParaRPr>
          </a:p>
          <a:p>
            <a:pPr>
              <a:buNone/>
            </a:pPr>
            <a:r>
              <a:rPr lang="es-ES" sz="1200" dirty="0">
                <a:effectLst/>
              </a:rPr>
              <a:t>(Inserta estas imágenes en grande en tu diapositiva – son </a:t>
            </a:r>
            <a:r>
              <a:rPr lang="es-ES" sz="1200" dirty="0" err="1">
                <a:effectLst/>
              </a:rPr>
              <a:t>flowcharts</a:t>
            </a:r>
            <a:r>
              <a:rPr lang="es-ES" sz="1200" dirty="0">
                <a:effectLst/>
              </a:rPr>
              <a:t> perfectos para este proyecto)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820738" y="15626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20738" y="14865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1600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sz="1600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775F83-17EF-3B48-379A-2679DC9C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8" y="4665942"/>
            <a:ext cx="3800150" cy="20357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1BF5AA-D41B-ADB9-0C8A-BAA68A45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62" y="4794857"/>
            <a:ext cx="3065896" cy="16323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AF7E76A-D521-AEA0-6C69-261E2BDBF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100" y="4391417"/>
            <a:ext cx="2989651" cy="20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</TotalTime>
  <Words>5350</Words>
  <Application>Microsoft Office PowerPoint</Application>
  <PresentationFormat>Panorámica</PresentationFormat>
  <Paragraphs>471</Paragraphs>
  <Slides>47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User</cp:lastModifiedBy>
  <cp:revision>236</cp:revision>
  <dcterms:created xsi:type="dcterms:W3CDTF">2021-04-29T18:58:34Z</dcterms:created>
  <dcterms:modified xsi:type="dcterms:W3CDTF">2025-12-17T11:29:44Z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